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4"/>
  </p:sldMasterIdLst>
  <p:notesMasterIdLst>
    <p:notesMasterId r:id="rId19"/>
  </p:notesMasterIdLst>
  <p:handoutMasterIdLst>
    <p:handoutMasterId r:id="rId20"/>
  </p:handoutMasterIdLst>
  <p:sldIdLst>
    <p:sldId id="256" r:id="rId5"/>
    <p:sldId id="262" r:id="rId6"/>
    <p:sldId id="260" r:id="rId7"/>
    <p:sldId id="273" r:id="rId8"/>
    <p:sldId id="270" r:id="rId9"/>
    <p:sldId id="271" r:id="rId10"/>
    <p:sldId id="266" r:id="rId11"/>
    <p:sldId id="264" r:id="rId12"/>
    <p:sldId id="274" r:id="rId13"/>
    <p:sldId id="267" r:id="rId14"/>
    <p:sldId id="268" r:id="rId15"/>
    <p:sldId id="269" r:id="rId16"/>
    <p:sldId id="272" r:id="rId17"/>
    <p:sldId id="261" r:id="rId18"/>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notesViewPr>
    <p:cSldViewPr snapToGrid="0">
      <p:cViewPr varScale="1">
        <p:scale>
          <a:sx n="86" d="100"/>
          <a:sy n="86"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otellerie-restauration.ac-versailles.fr/IMG/pdf/re_fe_rentiel_bp_arts_du_service_et_commercialisation_en_restauration.pdf" TargetMode="External"/><Relationship Id="rId1" Type="http://schemas.openxmlformats.org/officeDocument/2006/relationships/hyperlink" Target="https://www.legifrance.gouv.fr/jorf/id/JORFTEXT000048393240"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hotellerie-restauration.ac-versailles.fr/IMG/pdf/re_fe_rentiel_bp_arts_du_service_et_commercialisation_en_restauration.pdf" TargetMode="External"/><Relationship Id="rId2" Type="http://schemas.openxmlformats.org/officeDocument/2006/relationships/image" Target="../media/image3.png"/><Relationship Id="rId1" Type="http://schemas.openxmlformats.org/officeDocument/2006/relationships/hyperlink" Target="https://www.legifrance.gouv.fr/jorf/id/JORFTEXT000048393240"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t>
        <a:bodyPr/>
        <a:lstStyle/>
        <a:p>
          <a:endParaRPr lang="fr-FR"/>
        </a:p>
      </dgm:t>
    </dgm:pt>
    <dgm:pt modelId="{5D3F0ED0-2EB6-453D-BE4B-4BBCD8987238}">
      <dgm:prSet phldrT="[Text]" custT="1"/>
      <dgm:spPr/>
      <dgm:t>
        <a:bodyPr rtlCol="0"/>
        <a:lstStyle/>
        <a:p>
          <a:pPr>
            <a:lnSpc>
              <a:spcPct val="100000"/>
            </a:lnSpc>
            <a:defRPr b="1"/>
          </a:pPr>
          <a:r>
            <a:rPr lang="fr-FR" sz="2400" noProof="0" dirty="0" smtClean="0">
              <a:hlinkClick xmlns:r="http://schemas.openxmlformats.org/officeDocument/2006/relationships" r:id="rId1"/>
            </a:rPr>
            <a:t>Arrêté</a:t>
          </a:r>
          <a:endParaRPr lang="fr-FR" sz="2400" noProof="0" dirty="0" smtClean="0"/>
        </a:p>
      </dgm:t>
    </dgm:pt>
    <dgm:pt modelId="{D6F3F8CC-AE84-4149-B520-1874B1B79F46}" type="parTrans" cxnId="{DC7A4FA1-590E-402E-B3C9-432D9D9BC84E}">
      <dgm:prSet/>
      <dgm:spPr/>
      <dgm:t>
        <a:bodyPr rtlCol="0"/>
        <a:lstStyle/>
        <a:p>
          <a:pPr rtl="0"/>
          <a:endParaRPr lang="fr-FR" noProof="0" dirty="0"/>
        </a:p>
      </dgm:t>
    </dgm:pt>
    <dgm:pt modelId="{2E2BF50E-B394-4636-BF63-257039995E33}" type="sibTrans" cxnId="{DC7A4FA1-590E-402E-B3C9-432D9D9BC84E}">
      <dgm:prSet/>
      <dgm:spPr/>
      <dgm:t>
        <a:bodyPr rtlCol="0"/>
        <a:lstStyle/>
        <a:p>
          <a:pPr rtl="0"/>
          <a:endParaRPr lang="fr-FR" noProof="0" dirty="0"/>
        </a:p>
      </dgm:t>
    </dgm:pt>
    <dgm:pt modelId="{BE3AF4B6-F5EC-44DF-9BDC-CB79D95FB3F4}">
      <dgm:prSet phldrT="[Text]" custT="1"/>
      <dgm:spPr/>
      <dgm:t>
        <a:bodyPr rtlCol="0"/>
        <a:lstStyle/>
        <a:p>
          <a:pPr>
            <a:lnSpc>
              <a:spcPct val="100000"/>
            </a:lnSpc>
            <a:defRPr b="1"/>
          </a:pPr>
          <a:r>
            <a:rPr lang="fr-FR" sz="2400" noProof="0" dirty="0" smtClean="0">
              <a:hlinkClick xmlns:r="http://schemas.openxmlformats.org/officeDocument/2006/relationships" r:id="rId2"/>
            </a:rPr>
            <a:t>Référentiel</a:t>
          </a:r>
          <a:endParaRPr lang="fr-FR" sz="2400" noProof="0" dirty="0"/>
        </a:p>
      </dgm:t>
    </dgm:pt>
    <dgm:pt modelId="{5DC69E6B-E902-4549-ACA2-C87487FCD048}" type="parTrans" cxnId="{8059B95D-5238-487F-9EF9-DC508342BA71}">
      <dgm:prSet/>
      <dgm:spPr/>
      <dgm:t>
        <a:bodyPr rtlCol="0"/>
        <a:lstStyle/>
        <a:p>
          <a:pPr rtl="0"/>
          <a:endParaRPr lang="fr-FR" noProof="0" dirty="0"/>
        </a:p>
      </dgm:t>
    </dgm:pt>
    <dgm:pt modelId="{3B148F1D-FDFC-4CDA-B894-16E41EDC0348}" type="sibTrans" cxnId="{8059B95D-5238-487F-9EF9-DC508342BA71}">
      <dgm:prSet/>
      <dgm:spPr/>
      <dgm:t>
        <a:bodyPr rtlCol="0"/>
        <a:lstStyle/>
        <a:p>
          <a:pPr rtl="0"/>
          <a:endParaRPr lang="fr-FR" noProof="0" dirty="0"/>
        </a:p>
      </dgm:t>
    </dgm:pt>
    <dgm:pt modelId="{6AF39FF8-47D9-49AA-966D-A83086DA5755}" type="pres">
      <dgm:prSet presAssocID="{D75A9632-4EB0-4862-92FF-00CF01BE2205}" presName="root" presStyleCnt="0">
        <dgm:presLayoutVars>
          <dgm:dir/>
          <dgm:resizeHandles val="exact"/>
        </dgm:presLayoutVars>
      </dgm:prSet>
      <dgm:spPr/>
      <dgm:t>
        <a:bodyPr/>
        <a:lstStyle/>
        <a:p>
          <a:endParaRPr lang="fr-FR"/>
        </a:p>
      </dgm:t>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2"/>
      <dgm:spPr/>
      <dgm:extLst/>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4">
        <dgm:presLayoutVars>
          <dgm:chMax val="0"/>
          <dgm:chPref val="0"/>
        </dgm:presLayoutVars>
      </dgm:prSet>
      <dgm:spPr/>
      <dgm:t>
        <a:bodyPr/>
        <a:lstStyle/>
        <a:p>
          <a:endParaRPr lang="fr-FR"/>
        </a:p>
      </dgm:t>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4">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2"/>
      <dgm:spPr>
        <a:blipFill rotWithShape="1">
          <a:blip xmlns:r="http://schemas.openxmlformats.org/officeDocument/2006/relationships" r:embed="rId3"/>
          <a:stretch>
            <a:fillRect/>
          </a:stretch>
        </a:blipFill>
      </dgm:spPr>
      <dgm:t>
        <a:bodyPr/>
        <a:lstStyle/>
        <a:p>
          <a:endParaRPr lang="fr-FR"/>
        </a:p>
      </dgm:t>
      <dgm:extLst/>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4" custFlipHor="1" custScaleX="95345">
        <dgm:presLayoutVars>
          <dgm:chMax val="0"/>
          <dgm:chPref val="0"/>
        </dgm:presLayoutVars>
      </dgm:prSet>
      <dgm:spPr/>
      <dgm:t>
        <a:bodyPr/>
        <a:lstStyle/>
        <a:p>
          <a:endParaRPr lang="fr-FR"/>
        </a:p>
      </dgm:t>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4">
        <dgm:presLayoutVars/>
      </dgm:prSet>
      <dgm:spPr/>
    </dgm:pt>
  </dgm:ptLst>
  <dgm:cxnLst>
    <dgm:cxn modelId="{8E0A6FFA-6594-4D6B-BA84-AD7817201E33}" type="presOf" srcId="{D75A9632-4EB0-4862-92FF-00CF01BE2205}" destId="{6AF39FF8-47D9-49AA-966D-A83086DA5755}" srcOrd="0" destOrd="0" presId="urn:microsoft.com/office/officeart/2018/5/layout/CenteredIconLabelDescriptionList"/>
    <dgm:cxn modelId="{340B9FEC-21F3-4D59-8938-6F9406A0B3EE}" type="presOf" srcId="{BE3AF4B6-F5EC-44DF-9BDC-CB79D95FB3F4}" destId="{D49FDA3F-E96A-48EC-8DA1-56251192BFED}"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3B751329-5D6B-4D53-A2B1-EEE305A5F49D}" type="presOf" srcId="{5D3F0ED0-2EB6-453D-BE4B-4BBCD8987238}" destId="{60C74A3A-AE69-40BC-BA07-811BAF4B0959}" srcOrd="0" destOrd="0" presId="urn:microsoft.com/office/officeart/2018/5/layout/CenteredIconLabelDescriptionList"/>
    <dgm:cxn modelId="{DC7A4FA1-590E-402E-B3C9-432D9D9BC84E}" srcId="{D75A9632-4EB0-4862-92FF-00CF01BE2205}" destId="{5D3F0ED0-2EB6-453D-BE4B-4BBCD8987238}" srcOrd="0" destOrd="0" parTransId="{D6F3F8CC-AE84-4149-B520-1874B1B79F46}" sibTransId="{2E2BF50E-B394-4636-BF63-257039995E33}"/>
    <dgm:cxn modelId="{BA8E0AE4-9FF1-4BC1-9159-CD3879F07984}" type="presParOf" srcId="{6AF39FF8-47D9-49AA-966D-A83086DA5755}" destId="{1A9886A8-E9CE-4B39-BCC0-EB70D289E2D9}" srcOrd="0" destOrd="0" presId="urn:microsoft.com/office/officeart/2018/5/layout/CenteredIconLabelDescriptionList"/>
    <dgm:cxn modelId="{34512F5F-229F-4C0C-AD09-7EE26CF40FF5}" type="presParOf" srcId="{1A9886A8-E9CE-4B39-BCC0-EB70D289E2D9}" destId="{B5457E74-8057-48DE-912E-464E4AAA827D}" srcOrd="0" destOrd="0" presId="urn:microsoft.com/office/officeart/2018/5/layout/CenteredIconLabelDescriptionList"/>
    <dgm:cxn modelId="{52273ECB-9D24-4425-9A17-088934FAB97E}" type="presParOf" srcId="{1A9886A8-E9CE-4B39-BCC0-EB70D289E2D9}" destId="{F5BA0046-C9E0-4EA9-A727-3EEECA3262FE}" srcOrd="1" destOrd="0" presId="urn:microsoft.com/office/officeart/2018/5/layout/CenteredIconLabelDescriptionList"/>
    <dgm:cxn modelId="{6BBEF8FE-AF79-4643-BDEA-3DB3D1AB96DA}" type="presParOf" srcId="{1A9886A8-E9CE-4B39-BCC0-EB70D289E2D9}" destId="{60C74A3A-AE69-40BC-BA07-811BAF4B0959}" srcOrd="2" destOrd="0" presId="urn:microsoft.com/office/officeart/2018/5/layout/CenteredIconLabelDescriptionList"/>
    <dgm:cxn modelId="{9501C685-0384-4812-91D4-045B2B2FCEB0}" type="presParOf" srcId="{1A9886A8-E9CE-4B39-BCC0-EB70D289E2D9}" destId="{B16BEA77-D295-4321-A3C4-8CCBCFD6FF30}" srcOrd="3" destOrd="0" presId="urn:microsoft.com/office/officeart/2018/5/layout/CenteredIconLabelDescriptionList"/>
    <dgm:cxn modelId="{9669C4D3-0F90-4133-8BBB-47CCF9AD0C0D}" type="presParOf" srcId="{1A9886A8-E9CE-4B39-BCC0-EB70D289E2D9}" destId="{A4433C94-6E4E-405C-AE9F-26764847360D}" srcOrd="4" destOrd="0" presId="urn:microsoft.com/office/officeart/2018/5/layout/CenteredIconLabelDescriptionList"/>
    <dgm:cxn modelId="{FC31964D-58F1-4E96-BC1A-8D79A264BC6E}" type="presParOf" srcId="{6AF39FF8-47D9-49AA-966D-A83086DA5755}" destId="{14AD2CE7-CAEC-4600-A27C-91578B9D7744}" srcOrd="1" destOrd="0" presId="urn:microsoft.com/office/officeart/2018/5/layout/CenteredIconLabelDescriptionList"/>
    <dgm:cxn modelId="{801C32C0-E334-4CAA-992E-A822EA065C61}" type="presParOf" srcId="{6AF39FF8-47D9-49AA-966D-A83086DA5755}" destId="{47454782-8EC5-4796-84D1-C306379E4F5F}" srcOrd="2" destOrd="0" presId="urn:microsoft.com/office/officeart/2018/5/layout/CenteredIconLabelDescriptionList"/>
    <dgm:cxn modelId="{FBFCCEAB-39E9-470C-8251-2E6FF9675C23}" type="presParOf" srcId="{47454782-8EC5-4796-84D1-C306379E4F5F}" destId="{931DD085-43D8-4282-AAE3-2630C80E65B4}" srcOrd="0" destOrd="0" presId="urn:microsoft.com/office/officeart/2018/5/layout/CenteredIconLabelDescriptionList"/>
    <dgm:cxn modelId="{26559979-2AEE-4C6C-BBD0-6877ABE83C3E}" type="presParOf" srcId="{47454782-8EC5-4796-84D1-C306379E4F5F}" destId="{5C11D894-211D-4A81-82BB-48A3DE65E4B4}" srcOrd="1" destOrd="0" presId="urn:microsoft.com/office/officeart/2018/5/layout/CenteredIconLabelDescriptionList"/>
    <dgm:cxn modelId="{CBC1F007-7CD3-444C-8B1B-5584F3D038CD}" type="presParOf" srcId="{47454782-8EC5-4796-84D1-C306379E4F5F}" destId="{D49FDA3F-E96A-48EC-8DA1-56251192BFED}" srcOrd="2" destOrd="0" presId="urn:microsoft.com/office/officeart/2018/5/layout/CenteredIconLabelDescriptionList"/>
    <dgm:cxn modelId="{64DAC973-9D29-408B-A248-3BF14119B3C9}" type="presParOf" srcId="{47454782-8EC5-4796-84D1-C306379E4F5F}" destId="{346ADC37-0161-417C-809F-2EC740475CFA}" srcOrd="3" destOrd="0" presId="urn:microsoft.com/office/officeart/2018/5/layout/CenteredIconLabelDescriptionList"/>
    <dgm:cxn modelId="{B37B4D39-C895-4ECD-9D29-3978AA828BC1}" type="presParOf" srcId="{47454782-8EC5-4796-84D1-C306379E4F5F}" destId="{AD62B4A4-872C-4759-A4CF-C368039ADF1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a:off x="1093812" y="1348032"/>
          <a:ext cx="1176820" cy="1176820"/>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1051" y="2619705"/>
          <a:ext cx="3362343" cy="50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1066800">
            <a:lnSpc>
              <a:spcPct val="100000"/>
            </a:lnSpc>
            <a:spcBef>
              <a:spcPct val="0"/>
            </a:spcBef>
            <a:spcAft>
              <a:spcPct val="35000"/>
            </a:spcAft>
            <a:defRPr b="1"/>
          </a:pPr>
          <a:r>
            <a:rPr lang="fr-FR" sz="2400" kern="1200" noProof="0" dirty="0" smtClean="0">
              <a:hlinkClick xmlns:r="http://schemas.openxmlformats.org/officeDocument/2006/relationships" r:id="rId1"/>
            </a:rPr>
            <a:t>Arrêté</a:t>
          </a:r>
          <a:endParaRPr lang="fr-FR" sz="2400" kern="1200" noProof="0" dirty="0" smtClean="0"/>
        </a:p>
      </dsp:txBody>
      <dsp:txXfrm>
        <a:off x="1051" y="2619705"/>
        <a:ext cx="3362343" cy="504351"/>
      </dsp:txXfrm>
    </dsp:sp>
    <dsp:sp modelId="{A4433C94-6E4E-405C-AE9F-26764847360D}">
      <dsp:nvSpPr>
        <dsp:cNvPr id="0" name=""/>
        <dsp:cNvSpPr/>
      </dsp:nvSpPr>
      <dsp:spPr>
        <a:xfrm>
          <a:off x="1051" y="3168174"/>
          <a:ext cx="3362343" cy="385730"/>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5044566" y="1348032"/>
          <a:ext cx="1176820" cy="1176820"/>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flipH="1">
          <a:off x="4030063" y="2619705"/>
          <a:ext cx="3205826" cy="504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1066800">
            <a:lnSpc>
              <a:spcPct val="100000"/>
            </a:lnSpc>
            <a:spcBef>
              <a:spcPct val="0"/>
            </a:spcBef>
            <a:spcAft>
              <a:spcPct val="35000"/>
            </a:spcAft>
            <a:defRPr b="1"/>
          </a:pPr>
          <a:r>
            <a:rPr lang="fr-FR" sz="2400" kern="1200" noProof="0" dirty="0" smtClean="0">
              <a:hlinkClick xmlns:r="http://schemas.openxmlformats.org/officeDocument/2006/relationships" r:id="rId3"/>
            </a:rPr>
            <a:t>Référentiel</a:t>
          </a:r>
          <a:endParaRPr lang="fr-FR" sz="2400" kern="1200" noProof="0" dirty="0"/>
        </a:p>
      </dsp:txBody>
      <dsp:txXfrm>
        <a:off x="4030063" y="2619705"/>
        <a:ext cx="3205826" cy="504351"/>
      </dsp:txXfrm>
    </dsp:sp>
    <dsp:sp modelId="{AD62B4A4-872C-4759-A4CF-C368039ADF17}">
      <dsp:nvSpPr>
        <dsp:cNvPr id="0" name=""/>
        <dsp:cNvSpPr/>
      </dsp:nvSpPr>
      <dsp:spPr>
        <a:xfrm>
          <a:off x="3951805" y="3168174"/>
          <a:ext cx="3362343" cy="3857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2C1E6C5-BF58-4EF5-AA63-5016A5F8DB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DCF0D7C-592D-4984-B766-0AC89822C0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48FE-5944-4348-8457-73642B17D856}" type="datetimeFigureOut">
              <a:rPr lang="fr-FR" smtClean="0"/>
              <a:t>24/09/2025</a:t>
            </a:fld>
            <a:endParaRPr lang="fr-FR"/>
          </a:p>
        </p:txBody>
      </p:sp>
      <p:sp>
        <p:nvSpPr>
          <p:cNvPr id="4" name="Espace réservé du pied de page 3">
            <a:extLst>
              <a:ext uri="{FF2B5EF4-FFF2-40B4-BE49-F238E27FC236}">
                <a16:creationId xmlns:a16="http://schemas.microsoft.com/office/drawing/2014/main" id="{4F15A83C-DB77-4C65-A52E-164772577C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4E7C1C0-991B-46FA-8C3E-85C4873DB6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972B7-9F51-469B-815F-FE23EBB72806}" type="slidenum">
              <a:rPr lang="fr-FR" smtClean="0"/>
              <a:t>‹N°›</a:t>
            </a:fld>
            <a:endParaRPr lang="fr-FR"/>
          </a:p>
        </p:txBody>
      </p:sp>
    </p:spTree>
    <p:extLst>
      <p:ext uri="{BB962C8B-B14F-4D97-AF65-F5344CB8AC3E}">
        <p14:creationId xmlns:p14="http://schemas.microsoft.com/office/powerpoint/2010/main" val="3170698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A31E9-3A57-48EC-A207-F2F763178D62}" type="datetimeFigureOut">
              <a:rPr lang="fr-FR" noProof="0" smtClean="0"/>
              <a:t>24/09/2025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D07F8-0572-40B0-BBA9-29A635BC2959}" type="slidenum">
              <a:rPr lang="fr-FR" noProof="0" smtClean="0"/>
              <a:t>‹N°›</a:t>
            </a:fld>
            <a:endParaRPr lang="fr-FR" noProof="0"/>
          </a:p>
        </p:txBody>
      </p:sp>
    </p:spTree>
    <p:extLst>
      <p:ext uri="{BB962C8B-B14F-4D97-AF65-F5344CB8AC3E}">
        <p14:creationId xmlns:p14="http://schemas.microsoft.com/office/powerpoint/2010/main" val="3111258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D07F8-0572-40B0-BBA9-29A635BC2959}" type="slidenum">
              <a:rPr lang="fr-FR" noProof="0" smtClean="0"/>
              <a:t>1</a:t>
            </a:fld>
            <a:endParaRPr lang="fr-FR" noProof="0"/>
          </a:p>
        </p:txBody>
      </p:sp>
    </p:spTree>
    <p:extLst>
      <p:ext uri="{BB962C8B-B14F-4D97-AF65-F5344CB8AC3E}">
        <p14:creationId xmlns:p14="http://schemas.microsoft.com/office/powerpoint/2010/main" val="207702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D07F8-0572-40B0-BBA9-29A635BC2959}" type="slidenum">
              <a:rPr lang="fr-FR" noProof="0" smtClean="0"/>
              <a:t>2</a:t>
            </a:fld>
            <a:endParaRPr lang="fr-FR" noProof="0"/>
          </a:p>
        </p:txBody>
      </p:sp>
    </p:spTree>
    <p:extLst>
      <p:ext uri="{BB962C8B-B14F-4D97-AF65-F5344CB8AC3E}">
        <p14:creationId xmlns:p14="http://schemas.microsoft.com/office/powerpoint/2010/main" val="47682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D07F8-0572-40B0-BBA9-29A635BC2959}" type="slidenum">
              <a:rPr lang="fr-FR" noProof="0" smtClean="0"/>
              <a:t>3</a:t>
            </a:fld>
            <a:endParaRPr lang="fr-FR" noProof="0"/>
          </a:p>
        </p:txBody>
      </p:sp>
    </p:spTree>
    <p:extLst>
      <p:ext uri="{BB962C8B-B14F-4D97-AF65-F5344CB8AC3E}">
        <p14:creationId xmlns:p14="http://schemas.microsoft.com/office/powerpoint/2010/main" val="50285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6D07F8-0572-40B0-BBA9-29A635BC2959}" type="slidenum">
              <a:rPr lang="fr-FR" noProof="0" smtClean="0"/>
              <a:t>14</a:t>
            </a:fld>
            <a:endParaRPr lang="fr-FR" noProof="0"/>
          </a:p>
        </p:txBody>
      </p:sp>
    </p:spTree>
    <p:extLst>
      <p:ext uri="{BB962C8B-B14F-4D97-AF65-F5344CB8AC3E}">
        <p14:creationId xmlns:p14="http://schemas.microsoft.com/office/powerpoint/2010/main" val="351503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smtClean="0"/>
              <a:t>Modifier le style des sous-titres du masque</a:t>
            </a:r>
            <a:endParaRPr lang="fr-FR" noProof="0"/>
          </a:p>
        </p:txBody>
      </p:sp>
      <p:sp>
        <p:nvSpPr>
          <p:cNvPr id="4" name="Espace réservé à la date 3"/>
          <p:cNvSpPr>
            <a:spLocks noGrp="1"/>
          </p:cNvSpPr>
          <p:nvPr>
            <p:ph type="dt" sz="half" idx="10"/>
          </p:nvPr>
        </p:nvSpPr>
        <p:spPr/>
        <p:txBody>
          <a:bodyPr rtlCol="0"/>
          <a:lstStyle/>
          <a:p>
            <a:pPr rtl="0"/>
            <a:fld id="{0F2C9797-3FE2-4A08-8920-E34C635758CF}" type="datetime1">
              <a:rPr lang="fr-FR" noProof="0" smtClean="0"/>
              <a:t>24/09/2025</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C56747CE-94B3-4B8E-8475-4D8D9D69616C}" type="datetime1">
              <a:rPr lang="fr-FR" noProof="0" smtClean="0"/>
              <a:t>24/09/2025</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81000" y="990600"/>
            <a:ext cx="2819400" cy="4953000"/>
          </a:xfrm>
        </p:spPr>
        <p:txBody>
          <a:bodyPr vert="eaVert"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a:xfrm>
            <a:off x="3867912" y="868680"/>
            <a:ext cx="7315200" cy="5120640"/>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5A11097F-8183-4CF2-BF46-0C874638E66D}" type="datetime1">
              <a:rPr lang="fr-FR" noProof="0" smtClean="0"/>
              <a:t>24/09/2025</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7A0CE3C9-DC9B-4291-A88E-E4D854A1D27E}" type="datetime1">
              <a:rPr lang="fr-FR" noProof="0" smtClean="0"/>
              <a:t>24/09/2025</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p>
            <a:pPr rtl="0"/>
            <a:fld id="{5DE9AF0E-7685-4BE3-BF09-A4209C100650}" type="datetime1">
              <a:rPr lang="fr-FR" noProof="0" smtClean="0"/>
              <a:t>24/09/2025</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à la date 7"/>
          <p:cNvSpPr>
            <a:spLocks noGrp="1"/>
          </p:cNvSpPr>
          <p:nvPr>
            <p:ph type="dt" sz="half" idx="10"/>
          </p:nvPr>
        </p:nvSpPr>
        <p:spPr/>
        <p:txBody>
          <a:bodyPr rtlCol="0"/>
          <a:lstStyle/>
          <a:p>
            <a:pPr rtl="0"/>
            <a:fld id="{1EE4C4C2-D9F6-47E1-B768-ABDF30231A98}" type="datetime1">
              <a:rPr lang="fr-FR" noProof="0" smtClean="0"/>
              <a:t>24/09/2025</a:t>
            </a:fld>
            <a:endParaRPr lang="fr-FR" noProof="0"/>
          </a:p>
        </p:txBody>
      </p:sp>
      <p:sp>
        <p:nvSpPr>
          <p:cNvPr id="9" name="Espace réservé au pied de page 8"/>
          <p:cNvSpPr>
            <a:spLocks noGrp="1"/>
          </p:cNvSpPr>
          <p:nvPr>
            <p:ph type="ftr" sz="quarter" idx="11"/>
          </p:nvPr>
        </p:nvSpPr>
        <p:spPr/>
        <p:txBody>
          <a:bodyPr rtlCol="0"/>
          <a:lstStyle/>
          <a:p>
            <a:pPr rtl="0"/>
            <a:endParaRPr lang="fr-FR" noProof="0"/>
          </a:p>
        </p:txBody>
      </p:sp>
      <p:sp>
        <p:nvSpPr>
          <p:cNvPr id="10" name="Espace réservé du numéro de diapositive 9"/>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Espace réservé à la date 1"/>
          <p:cNvSpPr>
            <a:spLocks noGrp="1"/>
          </p:cNvSpPr>
          <p:nvPr>
            <p:ph type="dt" sz="half" idx="10"/>
          </p:nvPr>
        </p:nvSpPr>
        <p:spPr/>
        <p:txBody>
          <a:bodyPr rtlCol="0"/>
          <a:lstStyle/>
          <a:p>
            <a:pPr rtl="0"/>
            <a:fld id="{3F691581-8E6B-4A71-8CDA-2D2DA1D8F0AF}" type="datetime1">
              <a:rPr lang="fr-FR" noProof="0" smtClean="0"/>
              <a:t>24/09/2025</a:t>
            </a:fld>
            <a:endParaRPr lang="fr-FR" noProof="0"/>
          </a:p>
        </p:txBody>
      </p:sp>
      <p:sp>
        <p:nvSpPr>
          <p:cNvPr id="11" name="Espace réservé au pied de page 10"/>
          <p:cNvSpPr>
            <a:spLocks noGrp="1"/>
          </p:cNvSpPr>
          <p:nvPr>
            <p:ph type="ftr" sz="quarter" idx="11"/>
          </p:nvPr>
        </p:nvSpPr>
        <p:spPr/>
        <p:txBody>
          <a:bodyPr rtlCol="0"/>
          <a:lstStyle/>
          <a:p>
            <a:pPr rtl="0"/>
            <a:endParaRPr lang="fr-FR" noProof="0"/>
          </a:p>
        </p:txBody>
      </p:sp>
      <p:sp>
        <p:nvSpPr>
          <p:cNvPr id="12" name="Espace réservé au numéro de diapositive 11"/>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pPr rtl="0"/>
            <a:r>
              <a:rPr lang="fr-FR" noProof="0" smtClean="0"/>
              <a:t>Modifiez le style du titre</a:t>
            </a:r>
            <a:endParaRPr lang="fr-FR" noProof="0"/>
          </a:p>
        </p:txBody>
      </p:sp>
      <p:sp>
        <p:nvSpPr>
          <p:cNvPr id="2" name="Espace réservé à la date 1"/>
          <p:cNvSpPr>
            <a:spLocks noGrp="1"/>
          </p:cNvSpPr>
          <p:nvPr>
            <p:ph type="dt" sz="half" idx="10"/>
          </p:nvPr>
        </p:nvSpPr>
        <p:spPr/>
        <p:txBody>
          <a:bodyPr rtlCol="0"/>
          <a:lstStyle/>
          <a:p>
            <a:pPr rtl="0"/>
            <a:fld id="{E3D7F71F-7619-4A75-9138-DBDBD0E818D3}" type="datetime1">
              <a:rPr lang="fr-FR" noProof="0" smtClean="0"/>
              <a:t>24/09/2025</a:t>
            </a:fld>
            <a:endParaRPr lang="fr-FR" noProof="0"/>
          </a:p>
        </p:txBody>
      </p:sp>
      <p:sp>
        <p:nvSpPr>
          <p:cNvPr id="7" name="Espace réservé au pied de page 6"/>
          <p:cNvSpPr>
            <a:spLocks noGrp="1"/>
          </p:cNvSpPr>
          <p:nvPr>
            <p:ph type="ftr" sz="quarter" idx="11"/>
          </p:nvPr>
        </p:nvSpPr>
        <p:spPr/>
        <p:txBody>
          <a:bodyPr rtlCol="0"/>
          <a:lstStyle/>
          <a:p>
            <a:pPr rtl="0"/>
            <a:endParaRPr lang="fr-FR" noProof="0"/>
          </a:p>
        </p:txBody>
      </p:sp>
      <p:sp>
        <p:nvSpPr>
          <p:cNvPr id="8" name="Espace réservé du numéro de diapositive 7"/>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Espace réservé à la date 4"/>
          <p:cNvSpPr>
            <a:spLocks noGrp="1"/>
          </p:cNvSpPr>
          <p:nvPr>
            <p:ph type="dt" sz="half" idx="10"/>
          </p:nvPr>
        </p:nvSpPr>
        <p:spPr/>
        <p:txBody>
          <a:bodyPr rtlCol="0"/>
          <a:lstStyle/>
          <a:p>
            <a:pPr rtl="0"/>
            <a:fld id="{3C8E7FF1-41D8-4E24-8C2B-28F5A5E4BADF}" type="datetime1">
              <a:rPr lang="fr-FR" noProof="0" smtClean="0"/>
              <a:t>24/09/2025</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6032" y="1143000"/>
            <a:ext cx="2834640" cy="2377440"/>
          </a:xfrm>
        </p:spPr>
        <p:txBody>
          <a:bodyPr rtlCol="0" anchor="b">
            <a:normAutofit/>
          </a:bodyPr>
          <a:lstStyle>
            <a:lvl1pPr>
              <a:defRPr sz="3200" b="0" baseline="0"/>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8" name="Espace réservé à la date 7"/>
          <p:cNvSpPr>
            <a:spLocks noGrp="1"/>
          </p:cNvSpPr>
          <p:nvPr>
            <p:ph type="dt" sz="half" idx="10"/>
          </p:nvPr>
        </p:nvSpPr>
        <p:spPr/>
        <p:txBody>
          <a:bodyPr rtlCol="0"/>
          <a:lstStyle/>
          <a:p>
            <a:pPr rtl="0"/>
            <a:fld id="{358B9AC4-B0D3-4F30-A69B-6EFA9A17280C}" type="datetime1">
              <a:rPr lang="fr-FR" noProof="0" smtClean="0"/>
              <a:t>24/09/2025</a:t>
            </a:fld>
            <a:endParaRPr lang="fr-FR" noProof="0"/>
          </a:p>
        </p:txBody>
      </p:sp>
      <p:sp>
        <p:nvSpPr>
          <p:cNvPr id="9" name="Espace réservé au pied de page 8"/>
          <p:cNvSpPr>
            <a:spLocks noGrp="1"/>
          </p:cNvSpPr>
          <p:nvPr>
            <p:ph type="ftr" sz="quarter" idx="11"/>
          </p:nvPr>
        </p:nvSpPr>
        <p:spPr/>
        <p:txBody>
          <a:bodyPr rtlCol="0"/>
          <a:lstStyle/>
          <a:p>
            <a:pPr rtl="0"/>
            <a:endParaRPr lang="fr-FR" noProof="0"/>
          </a:p>
        </p:txBody>
      </p:sp>
      <p:sp>
        <p:nvSpPr>
          <p:cNvPr id="10" name="Espace réservé du numéro de diapositive 9"/>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
        <p:nvSpPr>
          <p:cNvPr id="11" name="Espace réservé du contenu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texte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fr-FR" noProof="0"/>
              <a:t>Modifiez les styles du texte du masque</a:t>
            </a:r>
          </a:p>
        </p:txBody>
      </p:sp>
      <p:sp>
        <p:nvSpPr>
          <p:cNvPr id="13" name="Espace réservé du texte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fr-FR" noProof="0"/>
              <a:t>Modifiez les styles du texte du masque</a:t>
            </a:r>
          </a:p>
        </p:txBody>
      </p:sp>
      <p:sp>
        <p:nvSpPr>
          <p:cNvPr id="14" name="Espace réservé du texte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fr-FR" noProof="0"/>
              <a:t>Modifiez les styles du texte du masque</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6032" y="1143000"/>
            <a:ext cx="2834640" cy="2377440"/>
          </a:xfrm>
        </p:spPr>
        <p:txBody>
          <a:bodyPr rtlCol="0" anchor="b">
            <a:normAutofit/>
          </a:bodyPr>
          <a:lstStyle>
            <a:lvl1pPr>
              <a:defRPr sz="3200" b="0"/>
            </a:lvl1pPr>
          </a:lstStyle>
          <a:p>
            <a:pPr rtl="0"/>
            <a:r>
              <a:rPr lang="fr-FR" noProof="0" smtClean="0"/>
              <a:t>Modifiez le style du titre</a:t>
            </a:r>
            <a:endParaRPr lang="fr-FR" noProof="0"/>
          </a:p>
        </p:txBody>
      </p:sp>
      <p:sp>
        <p:nvSpPr>
          <p:cNvPr id="3" name="Espace réservé d’image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8" name="Espace réservé à la date 7"/>
          <p:cNvSpPr>
            <a:spLocks noGrp="1"/>
          </p:cNvSpPr>
          <p:nvPr>
            <p:ph type="dt" sz="half" idx="10"/>
          </p:nvPr>
        </p:nvSpPr>
        <p:spPr/>
        <p:txBody>
          <a:bodyPr rtlCol="0"/>
          <a:lstStyle/>
          <a:p>
            <a:pPr rtl="0"/>
            <a:fld id="{41759097-A71A-4710-ABE8-D17D525925A3}" type="datetime1">
              <a:rPr lang="fr-FR" noProof="0" smtClean="0"/>
              <a:t>24/09/2025</a:t>
            </a:fld>
            <a:endParaRPr lang="fr-FR" noProof="0"/>
          </a:p>
        </p:txBody>
      </p:sp>
      <p:sp>
        <p:nvSpPr>
          <p:cNvPr id="9" name="Espace réservé au pied de page 8"/>
          <p:cNvSpPr>
            <a:spLocks noGrp="1"/>
          </p:cNvSpPr>
          <p:nvPr>
            <p:ph type="ftr" sz="quarter" idx="11"/>
          </p:nvPr>
        </p:nvSpPr>
        <p:spPr>
          <a:xfrm>
            <a:off x="3499101" y="6356350"/>
            <a:ext cx="5911517" cy="365125"/>
          </a:xfrm>
        </p:spPr>
        <p:txBody>
          <a:bodyPr rtlCol="0"/>
          <a:lstStyle/>
          <a:p>
            <a:pPr rtl="0"/>
            <a:endParaRPr lang="fr-FR" noProof="0"/>
          </a:p>
        </p:txBody>
      </p:sp>
      <p:sp>
        <p:nvSpPr>
          <p:cNvPr id="10" name="Espace réservé au numéro de diapositive 9"/>
          <p:cNvSpPr>
            <a:spLocks noGrp="1"/>
          </p:cNvSpPr>
          <p:nvPr>
            <p:ph type="sldNum" sz="quarter" idx="12"/>
          </p:nvPr>
        </p:nvSpPr>
        <p:spPr/>
        <p:txBody>
          <a:bodyPr rtlCol="0"/>
          <a:lstStyle/>
          <a:p>
            <a:pPr rtl="0"/>
            <a:fld id="{4FAB73BC-B049-4115-A692-8D63A059BFB8}" type="slidenum">
              <a:rPr lang="fr-FR" noProof="0" smtClean="0"/>
              <a:pPr/>
              <a:t>‹N°›</a:t>
            </a:fld>
            <a:endParaRPr lang="fr-FR"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fr-FR" noProof="0"/>
              <a:t>Modifiez le style du titre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au texte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AF5476FE-7883-45E5-B473-755BF4B4B616}" type="datetime1">
              <a:rPr lang="fr-FR" noProof="0" smtClean="0"/>
              <a:t>24/09/2025</a:t>
            </a:fld>
            <a:endParaRPr lang="fr-FR" noProof="0"/>
          </a:p>
        </p:txBody>
      </p:sp>
      <p:sp>
        <p:nvSpPr>
          <p:cNvPr id="5" name="Espace réservé au pied de page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fr-FR" noProof="0" smtClean="0"/>
              <a:pPr rtl="0"/>
              <a:t>‹N°›</a:t>
            </a:fld>
            <a:endParaRPr lang="fr-FR"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gxy.link/EGALIM" TargetMode="External"/><Relationship Id="rId2" Type="http://schemas.openxmlformats.org/officeDocument/2006/relationships/hyperlink" Target="https://agriculture.gouv.fr/telecharger/88183" TargetMode="External"/><Relationship Id="rId1" Type="http://schemas.openxmlformats.org/officeDocument/2006/relationships/slideLayout" Target="../slideLayouts/slideLayout2.xml"/><Relationship Id="rId6" Type="http://schemas.openxmlformats.org/officeDocument/2006/relationships/hyperlink" Target="https://dgxy.link/SIQO" TargetMode="External"/><Relationship Id="rId5" Type="http://schemas.openxmlformats.org/officeDocument/2006/relationships/hyperlink" Target="https://www.ecologie.gouv.fr/loi-climat-resilience" TargetMode="External"/><Relationship Id="rId4" Type="http://schemas.openxmlformats.org/officeDocument/2006/relationships/hyperlink" Target="https://www.ecologie.gouv.fr/loi-anti-gaspillage-economie-circulair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Astrid.pinot@ac-lyon.fr"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legifrance.gouv.fr/jorf/id/JORFTEXT00004839328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2" name="Rectangle 11">
            <a:extLst>
              <a:ext uri="{FF2B5EF4-FFF2-40B4-BE49-F238E27FC236}">
                <a16:creationId xmlns:a16="http://schemas.microsoft.com/office/drawing/2014/main" id="{594B067E-A161-4B29-A8FA-FEEB19449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D6CA50C-1A88-4B3F-A34F-FE199F4205A2}"/>
              </a:ext>
            </a:extLst>
          </p:cNvPr>
          <p:cNvSpPr>
            <a:spLocks noGrp="1"/>
          </p:cNvSpPr>
          <p:nvPr>
            <p:ph type="ctrTitle"/>
          </p:nvPr>
        </p:nvSpPr>
        <p:spPr>
          <a:xfrm>
            <a:off x="177421" y="2082558"/>
            <a:ext cx="4456895" cy="2929628"/>
          </a:xfrm>
        </p:spPr>
        <p:txBody>
          <a:bodyPr rtlCol="0">
            <a:noAutofit/>
          </a:bodyPr>
          <a:lstStyle/>
          <a:p>
            <a:pPr rtl="0"/>
            <a:r>
              <a:rPr lang="fr-FR" sz="4000" dirty="0" smtClean="0"/>
              <a:t>Modifications du référentiel</a:t>
            </a:r>
            <a:br>
              <a:rPr lang="fr-FR" sz="4000" dirty="0" smtClean="0"/>
            </a:br>
            <a:r>
              <a:rPr lang="fr-FR" sz="4000" dirty="0" smtClean="0"/>
              <a:t>Brevet professionnel</a:t>
            </a:r>
            <a:br>
              <a:rPr lang="fr-FR" sz="4000" dirty="0" smtClean="0"/>
            </a:br>
            <a:r>
              <a:rPr lang="fr-FR" sz="4000" dirty="0" smtClean="0"/>
              <a:t>Art du service et commercialisation en restauration </a:t>
            </a:r>
            <a:endParaRPr lang="fr-FR" sz="4000" dirty="0"/>
          </a:p>
        </p:txBody>
      </p:sp>
      <p:pic>
        <p:nvPicPr>
          <p:cNvPr id="7" name="Image 6"/>
          <p:cNvPicPr>
            <a:picLocks noChangeAspect="1"/>
          </p:cNvPicPr>
          <p:nvPr/>
        </p:nvPicPr>
        <p:blipFill>
          <a:blip r:embed="rId3"/>
          <a:stretch>
            <a:fillRect/>
          </a:stretch>
        </p:blipFill>
        <p:spPr>
          <a:xfrm>
            <a:off x="4642229" y="1451405"/>
            <a:ext cx="7165722" cy="4012804"/>
          </a:xfrm>
          <a:prstGeom prst="rect">
            <a:avLst/>
          </a:prstGeom>
        </p:spPr>
      </p:pic>
      <p:sp>
        <p:nvSpPr>
          <p:cNvPr id="14" name="Rectangle 13">
            <a:extLst>
              <a:ext uri="{FF2B5EF4-FFF2-40B4-BE49-F238E27FC236}">
                <a16:creationId xmlns:a16="http://schemas.microsoft.com/office/drawing/2014/main" id="{C20C741F-0826-4AB6-A92E-AB4EB50216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446" y="0"/>
            <a:ext cx="1217883" cy="1223320"/>
          </a:xfrm>
          <a:prstGeom prst="rect">
            <a:avLst/>
          </a:prstGeom>
        </p:spPr>
      </p:pic>
      <p:sp>
        <p:nvSpPr>
          <p:cNvPr id="11" name="ZoneTexte 10"/>
          <p:cNvSpPr txBox="1"/>
          <p:nvPr/>
        </p:nvSpPr>
        <p:spPr>
          <a:xfrm>
            <a:off x="544613" y="5526285"/>
            <a:ext cx="3372479" cy="646331"/>
          </a:xfrm>
          <a:prstGeom prst="rect">
            <a:avLst/>
          </a:prstGeom>
          <a:noFill/>
        </p:spPr>
        <p:txBody>
          <a:bodyPr wrap="square" rtlCol="0">
            <a:spAutoFit/>
          </a:bodyPr>
          <a:lstStyle/>
          <a:p>
            <a:pPr algn="ctr"/>
            <a:r>
              <a:rPr lang="fr-FR" b="1" dirty="0"/>
              <a:t>Arrêté du 19 octobre </a:t>
            </a:r>
            <a:r>
              <a:rPr lang="fr-FR" b="1" dirty="0" smtClean="0"/>
              <a:t>2023</a:t>
            </a:r>
          </a:p>
          <a:p>
            <a:endParaRPr lang="fr-FR" b="1" dirty="0"/>
          </a:p>
        </p:txBody>
      </p:sp>
      <p:sp>
        <p:nvSpPr>
          <p:cNvPr id="15" name="ZoneTexte 14"/>
          <p:cNvSpPr txBox="1"/>
          <p:nvPr/>
        </p:nvSpPr>
        <p:spPr>
          <a:xfrm>
            <a:off x="8182977" y="5594341"/>
            <a:ext cx="3632886" cy="253916"/>
          </a:xfrm>
          <a:prstGeom prst="rect">
            <a:avLst/>
          </a:prstGeom>
          <a:noFill/>
        </p:spPr>
        <p:txBody>
          <a:bodyPr wrap="square" rtlCol="0">
            <a:spAutoFit/>
          </a:bodyPr>
          <a:lstStyle/>
          <a:p>
            <a:pPr algn="r"/>
            <a:r>
              <a:rPr lang="fr-FR" sz="1050" dirty="0" smtClean="0"/>
              <a:t>Image libre de droit</a:t>
            </a:r>
            <a:endParaRPr lang="fr-FR" sz="1050" dirty="0"/>
          </a:p>
        </p:txBody>
      </p:sp>
    </p:spTree>
    <p:extLst>
      <p:ext uri="{BB962C8B-B14F-4D97-AF65-F5344CB8AC3E}">
        <p14:creationId xmlns:p14="http://schemas.microsoft.com/office/powerpoint/2010/main" val="2745828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Référentiel de certification</a:t>
            </a:r>
            <a:endParaRPr lang="fr-FR" b="1" dirty="0"/>
          </a:p>
        </p:txBody>
      </p:sp>
      <p:sp>
        <p:nvSpPr>
          <p:cNvPr id="3" name="Espace réservé du contenu 2"/>
          <p:cNvSpPr>
            <a:spLocks noGrp="1"/>
          </p:cNvSpPr>
          <p:nvPr>
            <p:ph idx="1"/>
          </p:nvPr>
        </p:nvSpPr>
        <p:spPr>
          <a:xfrm>
            <a:off x="3623607" y="1273541"/>
            <a:ext cx="7647229" cy="5120640"/>
          </a:xfrm>
        </p:spPr>
        <p:txBody>
          <a:bodyPr>
            <a:normAutofit lnSpcReduction="10000"/>
          </a:bodyPr>
          <a:lstStyle/>
          <a:p>
            <a:pPr marL="0" indent="0" algn="just">
              <a:buNone/>
            </a:pPr>
            <a:r>
              <a:rPr lang="fr-FR" dirty="0" smtClean="0"/>
              <a:t>L’</a:t>
            </a:r>
            <a:r>
              <a:rPr lang="fr-FR" b="1" dirty="0" smtClean="0"/>
              <a:t>épreuve </a:t>
            </a:r>
            <a:r>
              <a:rPr lang="fr-FR" b="1" dirty="0"/>
              <a:t>générale d’arts appliqués est supprimée</a:t>
            </a:r>
            <a:r>
              <a:rPr lang="fr-FR" dirty="0"/>
              <a:t>.</a:t>
            </a:r>
          </a:p>
          <a:p>
            <a:pPr marL="0" indent="0" algn="just">
              <a:buNone/>
            </a:pPr>
            <a:r>
              <a:rPr lang="fr-FR" b="1" dirty="0" smtClean="0"/>
              <a:t>Épreuves </a:t>
            </a:r>
            <a:r>
              <a:rPr lang="fr-FR" b="1" dirty="0"/>
              <a:t>professionnelles :</a:t>
            </a:r>
            <a:r>
              <a:rPr lang="fr-FR" dirty="0"/>
              <a:t> </a:t>
            </a:r>
            <a:endParaRPr lang="fr-FR" dirty="0" smtClean="0"/>
          </a:p>
          <a:p>
            <a:pPr marL="0" indent="0" algn="just">
              <a:buNone/>
            </a:pPr>
            <a:r>
              <a:rPr lang="fr-FR" b="1" dirty="0" smtClean="0"/>
              <a:t>Épreuve </a:t>
            </a:r>
            <a:r>
              <a:rPr lang="fr-FR" b="1" dirty="0"/>
              <a:t>EP2 :</a:t>
            </a:r>
            <a:r>
              <a:rPr lang="fr-FR" dirty="0"/>
              <a:t> Pour faciliter l’organisation de l’épreuve </a:t>
            </a:r>
            <a:r>
              <a:rPr lang="fr-FR" dirty="0" smtClean="0"/>
              <a:t>EP 2</a:t>
            </a:r>
            <a:r>
              <a:rPr lang="fr-FR" dirty="0"/>
              <a:t>, les commis pourront être soit de niveau Terminale CAP soit de niveau 1ère année de BP, mais de niveau identique sur une même vague de candidats. Le jury sera informé du niveau des commis le jour de </a:t>
            </a:r>
            <a:r>
              <a:rPr lang="fr-FR" dirty="0" smtClean="0"/>
              <a:t>l’épreuve.</a:t>
            </a:r>
          </a:p>
          <a:p>
            <a:pPr marL="0" indent="0" algn="just">
              <a:buNone/>
            </a:pPr>
            <a:r>
              <a:rPr lang="fr-FR" b="1" dirty="0" smtClean="0"/>
              <a:t>Épreuves </a:t>
            </a:r>
            <a:r>
              <a:rPr lang="fr-FR" b="1" dirty="0"/>
              <a:t>EP1, EP2 et EP3 :</a:t>
            </a:r>
            <a:r>
              <a:rPr lang="fr-FR" dirty="0"/>
              <a:t> Il n’y a pas d’autres modifications dans la définition des épreuves professionnelles mais les sujets doivent être ajustés pour</a:t>
            </a:r>
            <a:r>
              <a:rPr lang="fr-FR" b="1" dirty="0"/>
              <a:t> prendre en compte les modifications du référentiel de compétences</a:t>
            </a:r>
            <a:r>
              <a:rPr lang="fr-FR" dirty="0"/>
              <a:t>. Notamment, le plat principal libre réalisé dans l’épreuve EP2 pourra être végétarien et le dossier présenté dans le cadre de l’épreuve EP3 doit s’appuyer sur une démarche de développement durable</a:t>
            </a:r>
            <a:r>
              <a:rPr lang="fr-FR" dirty="0" smtClean="0"/>
              <a:t>.</a:t>
            </a:r>
          </a:p>
          <a:p>
            <a:pPr marL="0" indent="0" algn="just">
              <a:buNone/>
            </a:pPr>
            <a:endParaRPr lang="fr-FR" dirty="0"/>
          </a:p>
          <a:p>
            <a:pPr marL="0" indent="0" algn="just">
              <a:buNone/>
            </a:pPr>
            <a:r>
              <a:rPr lang="fr-FR" b="1" dirty="0" smtClean="0"/>
              <a:t>Présentation des sujets en </a:t>
            </a:r>
            <a:r>
              <a:rPr lang="fr-FR" b="1" dirty="0"/>
              <a:t>d</a:t>
            </a:r>
            <a:r>
              <a:rPr lang="fr-FR" b="1" dirty="0" smtClean="0"/>
              <a:t>eux livrets</a:t>
            </a:r>
            <a:endParaRPr lang="fr-FR" b="1" dirty="0"/>
          </a:p>
          <a:p>
            <a:endParaRPr lang="fr-FR" dirty="0"/>
          </a:p>
        </p:txBody>
      </p:sp>
    </p:spTree>
    <p:extLst>
      <p:ext uri="{BB962C8B-B14F-4D97-AF65-F5344CB8AC3E}">
        <p14:creationId xmlns:p14="http://schemas.microsoft.com/office/powerpoint/2010/main" val="4113577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a:t>
            </a:r>
            <a:r>
              <a:rPr lang="fr-FR" b="1" dirty="0" smtClean="0"/>
              <a:t>utres informations</a:t>
            </a:r>
            <a:endParaRPr lang="fr-FR" b="1" dirty="0"/>
          </a:p>
        </p:txBody>
      </p:sp>
      <p:sp>
        <p:nvSpPr>
          <p:cNvPr id="3" name="Espace réservé du contenu 2"/>
          <p:cNvSpPr>
            <a:spLocks noGrp="1"/>
          </p:cNvSpPr>
          <p:nvPr>
            <p:ph idx="1"/>
          </p:nvPr>
        </p:nvSpPr>
        <p:spPr/>
        <p:txBody>
          <a:bodyPr>
            <a:normAutofit/>
          </a:bodyPr>
          <a:lstStyle/>
          <a:p>
            <a:pPr marL="0" indent="0" algn="just">
              <a:lnSpc>
                <a:spcPct val="120000"/>
              </a:lnSpc>
              <a:spcBef>
                <a:spcPts val="0"/>
              </a:spcBef>
              <a:buNone/>
            </a:pPr>
            <a:endParaRPr lang="fr-FR" dirty="0"/>
          </a:p>
          <a:p>
            <a:pPr marL="0" indent="0" algn="just">
              <a:lnSpc>
                <a:spcPct val="120000"/>
              </a:lnSpc>
              <a:spcBef>
                <a:spcPts val="0"/>
              </a:spcBef>
              <a:buNone/>
            </a:pPr>
            <a:endParaRPr lang="fr-FR" dirty="0"/>
          </a:p>
          <a:p>
            <a:pPr marL="0" indent="0" algn="just">
              <a:lnSpc>
                <a:spcPct val="120000"/>
              </a:lnSpc>
              <a:spcBef>
                <a:spcPts val="0"/>
              </a:spcBef>
              <a:buNone/>
            </a:pPr>
            <a:r>
              <a:rPr lang="fr-FR" b="1" dirty="0" smtClean="0"/>
              <a:t>Identification </a:t>
            </a:r>
            <a:r>
              <a:rPr lang="fr-FR" b="1" dirty="0"/>
              <a:t>des correspondances entre blocs de compétences</a:t>
            </a:r>
            <a:r>
              <a:rPr lang="fr-FR" dirty="0"/>
              <a:t> des diplômes de l’éducation nationale et des certifications des ministères du travail et des armées figurent en annexe des arrêtés, en application de l’article L. 6113-7 de la loi n° 2018-771 du 5 septembre 2018 pour la liberté de choisir son avenir professionnel, réalisé par un groupe de travail interministériel sur les diplômes de la filière restauration.</a:t>
            </a:r>
          </a:p>
          <a:p>
            <a:endParaRPr lang="fr-FR" dirty="0"/>
          </a:p>
        </p:txBody>
      </p:sp>
    </p:spTree>
    <p:extLst>
      <p:ext uri="{BB962C8B-B14F-4D97-AF65-F5344CB8AC3E}">
        <p14:creationId xmlns:p14="http://schemas.microsoft.com/office/powerpoint/2010/main" val="45861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Profitons-en !</a:t>
            </a:r>
            <a:endParaRPr lang="fr-FR" b="1" dirty="0"/>
          </a:p>
        </p:txBody>
      </p:sp>
      <p:sp>
        <p:nvSpPr>
          <p:cNvPr id="3" name="Espace réservé du contenu 2"/>
          <p:cNvSpPr>
            <a:spLocks noGrp="1"/>
          </p:cNvSpPr>
          <p:nvPr>
            <p:ph idx="1"/>
          </p:nvPr>
        </p:nvSpPr>
        <p:spPr>
          <a:xfrm>
            <a:off x="3694670" y="753763"/>
            <a:ext cx="7970107" cy="5832388"/>
          </a:xfrm>
        </p:spPr>
        <p:txBody>
          <a:bodyPr>
            <a:normAutofit fontScale="85000" lnSpcReduction="10000"/>
          </a:bodyPr>
          <a:lstStyle/>
          <a:p>
            <a:pPr marL="0" indent="0" algn="just">
              <a:lnSpc>
                <a:spcPct val="120000"/>
              </a:lnSpc>
              <a:buNone/>
            </a:pPr>
            <a:r>
              <a:rPr lang="fr-FR" sz="2200" dirty="0" smtClean="0"/>
              <a:t>Redécouvrir  la mallette pédagogique sur la mise en œuvre des CCF</a:t>
            </a:r>
          </a:p>
          <a:p>
            <a:pPr marL="0" indent="0" algn="just">
              <a:lnSpc>
                <a:spcPct val="120000"/>
              </a:lnSpc>
              <a:buNone/>
            </a:pPr>
            <a:r>
              <a:rPr lang="fr-FR" sz="2200" dirty="0" smtClean="0"/>
              <a:t>Prévoir avant les vacances des journées de travail avec vos collègues pour construire vos plans de formation (contextes, menus, techniques à mettre en avant, concertation avec les enseignants de GA et SA, …)</a:t>
            </a:r>
          </a:p>
          <a:p>
            <a:pPr marL="0" indent="0" algn="just">
              <a:lnSpc>
                <a:spcPct val="120000"/>
              </a:lnSpc>
              <a:buNone/>
            </a:pPr>
            <a:r>
              <a:rPr lang="fr-FR" sz="2200" dirty="0" smtClean="0"/>
              <a:t>Travailler dès maintenant les EP1 en lien avec les nouveaux attendus du référentiels</a:t>
            </a:r>
          </a:p>
          <a:p>
            <a:pPr marL="0" indent="0">
              <a:buNone/>
            </a:pPr>
            <a:r>
              <a:rPr lang="fr-FR" sz="2200" u="sng" dirty="0" smtClean="0"/>
              <a:t>Se documenter sur </a:t>
            </a:r>
            <a:r>
              <a:rPr lang="fr-FR" sz="2400" dirty="0" smtClean="0"/>
              <a:t>:</a:t>
            </a:r>
            <a:endParaRPr lang="fr-FR" sz="2400" dirty="0"/>
          </a:p>
          <a:p>
            <a:r>
              <a:rPr lang="fr-FR" sz="1900" dirty="0"/>
              <a:t>Les lois </a:t>
            </a:r>
            <a:r>
              <a:rPr lang="fr-FR" sz="1900" dirty="0" err="1"/>
              <a:t>Egalim</a:t>
            </a:r>
            <a:r>
              <a:rPr lang="fr-FR" sz="1900" dirty="0"/>
              <a:t> 1 et 2</a:t>
            </a:r>
          </a:p>
          <a:p>
            <a:pPr marL="0" indent="0">
              <a:buNone/>
            </a:pPr>
            <a:r>
              <a:rPr lang="fr-FR" sz="1900" dirty="0">
                <a:hlinkClick r:id="rId2"/>
              </a:rPr>
              <a:t>https://</a:t>
            </a:r>
            <a:r>
              <a:rPr lang="fr-FR" sz="1900" dirty="0" smtClean="0">
                <a:hlinkClick r:id="rId2"/>
              </a:rPr>
              <a:t>agriculture.gouv.fr/telecharger/88183</a:t>
            </a:r>
            <a:endParaRPr lang="fr-FR" sz="1900" dirty="0" smtClean="0"/>
          </a:p>
          <a:p>
            <a:pPr marL="0" indent="0">
              <a:buNone/>
            </a:pPr>
            <a:r>
              <a:rPr lang="fr-FR" sz="1900" dirty="0" err="1" smtClean="0">
                <a:hlinkClick r:id="rId3" action="ppaction://hlinkfile"/>
              </a:rPr>
              <a:t>dgxy.link</a:t>
            </a:r>
            <a:r>
              <a:rPr lang="fr-FR" sz="1900" dirty="0" smtClean="0">
                <a:hlinkClick r:id="rId3" action="ppaction://hlinkfile"/>
              </a:rPr>
              <a:t>/EGALIM</a:t>
            </a:r>
            <a:endParaRPr lang="fr-FR" sz="1900" dirty="0"/>
          </a:p>
          <a:p>
            <a:pPr algn="just"/>
            <a:r>
              <a:rPr lang="fr-FR" sz="1900" dirty="0" smtClean="0"/>
              <a:t>lois </a:t>
            </a:r>
            <a:r>
              <a:rPr lang="fr-FR" sz="1900" dirty="0" err="1"/>
              <a:t>Agec</a:t>
            </a:r>
            <a:r>
              <a:rPr lang="fr-FR" sz="1900" dirty="0"/>
              <a:t>, agir pour une économie circulaire</a:t>
            </a:r>
          </a:p>
          <a:p>
            <a:pPr marL="0" indent="0" algn="just">
              <a:buNone/>
            </a:pPr>
            <a:r>
              <a:rPr lang="fr-FR" sz="1900" dirty="0">
                <a:hlinkClick r:id="rId4"/>
              </a:rPr>
              <a:t>https://</a:t>
            </a:r>
            <a:r>
              <a:rPr lang="fr-FR" sz="1900" dirty="0" smtClean="0">
                <a:hlinkClick r:id="rId4"/>
              </a:rPr>
              <a:t>www.ecologie.gouv.fr/loi-anti-gaspillage-economie-circulaire</a:t>
            </a:r>
            <a:endParaRPr lang="fr-FR" sz="1900" dirty="0"/>
          </a:p>
          <a:p>
            <a:pPr algn="just"/>
            <a:r>
              <a:rPr lang="fr-FR" sz="1900" dirty="0"/>
              <a:t>loi Climat et Résilience</a:t>
            </a:r>
          </a:p>
          <a:p>
            <a:pPr marL="0" indent="0" algn="just">
              <a:buNone/>
            </a:pPr>
            <a:r>
              <a:rPr lang="fr-FR" sz="1900" dirty="0">
                <a:hlinkClick r:id="rId5"/>
              </a:rPr>
              <a:t>https://</a:t>
            </a:r>
            <a:r>
              <a:rPr lang="fr-FR" sz="1900" dirty="0" smtClean="0">
                <a:hlinkClick r:id="rId5"/>
              </a:rPr>
              <a:t>www.ecologie.gouv.fr/loi-climat-resilience</a:t>
            </a:r>
            <a:endParaRPr lang="fr-FR" sz="1900" dirty="0"/>
          </a:p>
          <a:p>
            <a:pPr algn="just"/>
            <a:r>
              <a:rPr lang="fr-FR" sz="1900" dirty="0"/>
              <a:t>SIQO (Le contrôle des produits sous </a:t>
            </a:r>
            <a:r>
              <a:rPr lang="fr-FR" sz="1900" u="sng" dirty="0"/>
              <a:t>signes d'identification de la qualité et de l'origine</a:t>
            </a:r>
            <a:r>
              <a:rPr lang="fr-FR" sz="1900" dirty="0"/>
              <a:t>)</a:t>
            </a:r>
          </a:p>
          <a:p>
            <a:pPr marL="0" indent="0" algn="just">
              <a:buNone/>
            </a:pPr>
            <a:r>
              <a:rPr lang="fr-FR" sz="1900" dirty="0">
                <a:hlinkClick r:id="rId6"/>
              </a:rPr>
              <a:t>https://dgxy.link/SIQO</a:t>
            </a:r>
            <a:endParaRPr lang="fr-FR" sz="1900" dirty="0"/>
          </a:p>
          <a:p>
            <a:pPr marL="0" indent="0">
              <a:buNone/>
            </a:pPr>
            <a:endParaRPr lang="fr-FR" dirty="0" smtClean="0"/>
          </a:p>
          <a:p>
            <a:endParaRPr lang="fr-FR" dirty="0"/>
          </a:p>
        </p:txBody>
      </p:sp>
    </p:spTree>
    <p:extLst>
      <p:ext uri="{BB962C8B-B14F-4D97-AF65-F5344CB8AC3E}">
        <p14:creationId xmlns:p14="http://schemas.microsoft.com/office/powerpoint/2010/main" val="3120659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Profitons-en !</a:t>
            </a:r>
            <a:endParaRPr lang="fr-FR" b="1" dirty="0"/>
          </a:p>
        </p:txBody>
      </p:sp>
      <p:pic>
        <p:nvPicPr>
          <p:cNvPr id="5" name="Image 4"/>
          <p:cNvPicPr>
            <a:picLocks noChangeAspect="1"/>
          </p:cNvPicPr>
          <p:nvPr/>
        </p:nvPicPr>
        <p:blipFill>
          <a:blip r:embed="rId2"/>
          <a:stretch>
            <a:fillRect/>
          </a:stretch>
        </p:blipFill>
        <p:spPr>
          <a:xfrm>
            <a:off x="3200401" y="1252892"/>
            <a:ext cx="8884548" cy="4949800"/>
          </a:xfrm>
          <a:prstGeom prst="rect">
            <a:avLst/>
          </a:prstGeom>
        </p:spPr>
      </p:pic>
    </p:spTree>
    <p:extLst>
      <p:ext uri="{BB962C8B-B14F-4D97-AF65-F5344CB8AC3E}">
        <p14:creationId xmlns:p14="http://schemas.microsoft.com/office/powerpoint/2010/main" val="3594477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descr="Travail">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rtlCol="0">
            <a:normAutofit/>
          </a:bodyPr>
          <a:lstStyle/>
          <a:p>
            <a:pPr rtl="0"/>
            <a:r>
              <a:rPr lang="fr-FR"/>
              <a:t>Merci</a:t>
            </a:r>
          </a:p>
        </p:txBody>
      </p:sp>
      <p:sp>
        <p:nvSpPr>
          <p:cNvPr id="3" name="Sous-titr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rtlCol="0">
            <a:normAutofit/>
          </a:bodyPr>
          <a:lstStyle/>
          <a:p>
            <a:pPr rtl="0"/>
            <a:r>
              <a:rPr lang="fr-FR" b="1" dirty="0" smtClean="0">
                <a:hlinkClick r:id="rId4"/>
              </a:rPr>
              <a:t>Astrid.pinot@ac-lyon.fr</a:t>
            </a:r>
            <a:endParaRPr lang="fr-FR" b="1" dirty="0" smtClean="0"/>
          </a:p>
          <a:p>
            <a:pPr rtl="0"/>
            <a:endParaRPr lang="fr-FR"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8560-78C9-4CB5-BE46-05302CDA8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Rectangle 11">
            <a:extLst>
              <a:ext uri="{FF2B5EF4-FFF2-40B4-BE49-F238E27FC236}">
                <a16:creationId xmlns:a16="http://schemas.microsoft.com/office/drawing/2014/main" id="{69461EC9-A94F-4225-B526-5C862F340F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fr-FR" b="1" dirty="0" smtClean="0"/>
              <a:t>Les textes</a:t>
            </a:r>
            <a:endParaRPr lang="fr-FR" b="1" dirty="0"/>
          </a:p>
        </p:txBody>
      </p:sp>
      <p:sp>
        <p:nvSpPr>
          <p:cNvPr id="14" name="Rectangle 13">
            <a:extLst>
              <a:ext uri="{FF2B5EF4-FFF2-40B4-BE49-F238E27FC236}">
                <a16:creationId xmlns:a16="http://schemas.microsoft.com/office/drawing/2014/main" id="{D87160F7-FCB2-48B7-8BB8-BEFF45F6BF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9282B84-621E-4580-80B7-222118AE44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Espace réservé au contenu 3" descr="Espace réservé pour icône SmartArt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1700883812"/>
              </p:ext>
            </p:extLst>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hlinkClick r:id="rId8"/>
          </p:cNvPr>
          <p:cNvPicPr>
            <a:picLocks noChangeAspect="1"/>
          </p:cNvPicPr>
          <p:nvPr/>
        </p:nvPicPr>
        <p:blipFill>
          <a:blip r:embed="rId9"/>
          <a:stretch>
            <a:fillRect/>
          </a:stretch>
        </p:blipFill>
        <p:spPr>
          <a:xfrm>
            <a:off x="4076935" y="2290376"/>
            <a:ext cx="3428510" cy="1225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91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72AC46CB-E41C-431E-B498-6295C0C5E3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DFE1F858-2A30-4F73-962A-B70A9326A7C2}"/>
              </a:ext>
            </a:extLst>
          </p:cNvPr>
          <p:cNvSpPr>
            <a:spLocks noGrp="1"/>
          </p:cNvSpPr>
          <p:nvPr>
            <p:ph type="title"/>
          </p:nvPr>
        </p:nvSpPr>
        <p:spPr>
          <a:xfrm>
            <a:off x="193435" y="1974466"/>
            <a:ext cx="4998963" cy="729677"/>
          </a:xfrm>
        </p:spPr>
        <p:txBody>
          <a:bodyPr rtlCol="0">
            <a:normAutofit/>
          </a:bodyPr>
          <a:lstStyle/>
          <a:p>
            <a:pPr algn="ctr" rtl="0"/>
            <a:r>
              <a:rPr lang="fr-FR" b="1" dirty="0" smtClean="0">
                <a:solidFill>
                  <a:schemeClr val="bg1"/>
                </a:solidFill>
              </a:rPr>
              <a:t>Sommaire</a:t>
            </a:r>
            <a:endParaRPr lang="fr-FR" b="1" dirty="0">
              <a:solidFill>
                <a:schemeClr val="bg1"/>
              </a:solidFill>
            </a:endParaRPr>
          </a:p>
        </p:txBody>
      </p:sp>
      <p:sp>
        <p:nvSpPr>
          <p:cNvPr id="3" name="Rectangle 2"/>
          <p:cNvSpPr/>
          <p:nvPr/>
        </p:nvSpPr>
        <p:spPr>
          <a:xfrm>
            <a:off x="6140826" y="3327770"/>
            <a:ext cx="1927654" cy="7658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Référentiel d’évaluation</a:t>
            </a:r>
            <a:endParaRPr lang="fr-FR" b="1" dirty="0"/>
          </a:p>
        </p:txBody>
      </p:sp>
      <p:sp>
        <p:nvSpPr>
          <p:cNvPr id="12" name="Rectangle 11"/>
          <p:cNvSpPr/>
          <p:nvPr/>
        </p:nvSpPr>
        <p:spPr>
          <a:xfrm>
            <a:off x="6140826" y="188243"/>
            <a:ext cx="1927654" cy="9249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Introduction</a:t>
            </a:r>
          </a:p>
          <a:p>
            <a:pPr algn="ctr"/>
            <a:r>
              <a:rPr lang="fr-FR" b="1" dirty="0" smtClean="0"/>
              <a:t>Présentation</a:t>
            </a:r>
            <a:endParaRPr lang="fr-FR" b="1" dirty="0"/>
          </a:p>
        </p:txBody>
      </p:sp>
      <p:sp>
        <p:nvSpPr>
          <p:cNvPr id="14" name="Rectangle 13"/>
          <p:cNvSpPr/>
          <p:nvPr/>
        </p:nvSpPr>
        <p:spPr>
          <a:xfrm>
            <a:off x="6122483" y="4327296"/>
            <a:ext cx="1927654" cy="8001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Autres informations</a:t>
            </a:r>
            <a:endParaRPr lang="fr-FR" b="1" dirty="0"/>
          </a:p>
        </p:txBody>
      </p:sp>
      <p:sp>
        <p:nvSpPr>
          <p:cNvPr id="15" name="Rectangle 14"/>
          <p:cNvSpPr/>
          <p:nvPr/>
        </p:nvSpPr>
        <p:spPr>
          <a:xfrm>
            <a:off x="6140826" y="1265387"/>
            <a:ext cx="1927654" cy="8401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Référentiel de compétences</a:t>
            </a:r>
            <a:endParaRPr lang="fr-FR" b="1" dirty="0"/>
          </a:p>
        </p:txBody>
      </p:sp>
      <p:sp>
        <p:nvSpPr>
          <p:cNvPr id="16" name="Rectangle 15"/>
          <p:cNvSpPr/>
          <p:nvPr/>
        </p:nvSpPr>
        <p:spPr>
          <a:xfrm>
            <a:off x="6140826" y="2257695"/>
            <a:ext cx="1927654" cy="8363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Référentiel de certification </a:t>
            </a:r>
            <a:endParaRPr lang="fr-FR" b="1" dirty="0"/>
          </a:p>
        </p:txBody>
      </p:sp>
      <p:sp>
        <p:nvSpPr>
          <p:cNvPr id="17" name="Rectangle 16"/>
          <p:cNvSpPr/>
          <p:nvPr/>
        </p:nvSpPr>
        <p:spPr>
          <a:xfrm>
            <a:off x="6140826" y="5442673"/>
            <a:ext cx="1927654" cy="8542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Profitons en !</a:t>
            </a:r>
            <a:endParaRPr lang="fr-FR" b="1" dirty="0"/>
          </a:p>
        </p:txBody>
      </p:sp>
      <p:sp>
        <p:nvSpPr>
          <p:cNvPr id="5" name="Flèche courbée vers la droite 4"/>
          <p:cNvSpPr/>
          <p:nvPr/>
        </p:nvSpPr>
        <p:spPr>
          <a:xfrm>
            <a:off x="5680258" y="4931170"/>
            <a:ext cx="370221" cy="1034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a droite 17"/>
          <p:cNvSpPr/>
          <p:nvPr/>
        </p:nvSpPr>
        <p:spPr>
          <a:xfrm>
            <a:off x="5715335" y="1611289"/>
            <a:ext cx="370221" cy="1034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Flèche courbée vers la droite 18"/>
          <p:cNvSpPr/>
          <p:nvPr/>
        </p:nvSpPr>
        <p:spPr>
          <a:xfrm>
            <a:off x="5684393" y="2717916"/>
            <a:ext cx="370221" cy="1034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a droite 19"/>
          <p:cNvSpPr/>
          <p:nvPr/>
        </p:nvSpPr>
        <p:spPr>
          <a:xfrm>
            <a:off x="5708964" y="3824543"/>
            <a:ext cx="370221" cy="1034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Flèche courbée vers la droite 20"/>
          <p:cNvSpPr/>
          <p:nvPr/>
        </p:nvSpPr>
        <p:spPr>
          <a:xfrm>
            <a:off x="5733678" y="547903"/>
            <a:ext cx="370221" cy="1034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96896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3943962" y="850883"/>
            <a:ext cx="7315200" cy="3748413"/>
          </a:xfrm>
        </p:spPr>
        <p:txBody>
          <a:bodyPr>
            <a:normAutofit/>
          </a:bodyPr>
          <a:lstStyle/>
          <a:p>
            <a:pPr marL="0" indent="0" algn="just">
              <a:buNone/>
            </a:pPr>
            <a:r>
              <a:rPr lang="fr-FR" dirty="0" smtClean="0"/>
              <a:t>Il ne s’agit pas </a:t>
            </a:r>
            <a:r>
              <a:rPr lang="fr-FR" dirty="0"/>
              <a:t>d’une </a:t>
            </a:r>
            <a:r>
              <a:rPr lang="fr-FR" dirty="0" smtClean="0"/>
              <a:t>rénovation mais d’une adaptation aux </a:t>
            </a:r>
            <a:r>
              <a:rPr lang="fr-FR" dirty="0"/>
              <a:t>évolutions législatives des lois </a:t>
            </a:r>
            <a:r>
              <a:rPr lang="fr-FR" dirty="0" err="1"/>
              <a:t>Égalim</a:t>
            </a:r>
            <a:r>
              <a:rPr lang="fr-FR" dirty="0"/>
              <a:t> 1 et 2 concernant l'origine des produits alimentaires, ainsi qu'aux lois </a:t>
            </a:r>
            <a:r>
              <a:rPr lang="fr-FR" dirty="0" err="1"/>
              <a:t>Agec</a:t>
            </a:r>
            <a:r>
              <a:rPr lang="fr-FR" dirty="0"/>
              <a:t>, visant à promouvoir une économie circulaire, et la loi Climat et Résilience. La terminologie utilisée dans le référentiel a été approuvée par le ministère de l'Agriculture, qui est le référent pour les politiques publiques de l'alimentation.</a:t>
            </a:r>
          </a:p>
          <a:p>
            <a:pPr algn="just"/>
            <a:r>
              <a:rPr lang="fr-FR" dirty="0" smtClean="0">
                <a:latin typeface="Arial" panose="020B0604020202020204" pitchFamily="34" charset="0"/>
              </a:rPr>
              <a:t>s’adapter aux pratiques quotidiennes du monde de la restauration en TP, dans toutes séances d’enseignement mais également dans les sujets d’examens</a:t>
            </a:r>
          </a:p>
          <a:p>
            <a:endParaRPr lang="fr-FR" dirty="0"/>
          </a:p>
        </p:txBody>
      </p:sp>
      <p:sp>
        <p:nvSpPr>
          <p:cNvPr id="4" name="ZoneTexte 3"/>
          <p:cNvSpPr txBox="1"/>
          <p:nvPr/>
        </p:nvSpPr>
        <p:spPr>
          <a:xfrm>
            <a:off x="3943962" y="4386363"/>
            <a:ext cx="7180880" cy="1200329"/>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t>nouvelles </a:t>
            </a:r>
            <a:r>
              <a:rPr lang="fr-FR" dirty="0"/>
              <a:t>tendances de fond en matière d’alimentation et de développement durable, </a:t>
            </a:r>
            <a:endParaRPr lang="fr-FR" dirty="0" smtClean="0"/>
          </a:p>
          <a:p>
            <a:pPr marL="285750" indent="-285750" algn="just">
              <a:buFont typeface="Arial" panose="020B0604020202020204" pitchFamily="34" charset="0"/>
              <a:buChar char="•"/>
            </a:pPr>
            <a:r>
              <a:rPr lang="fr-FR" dirty="0" smtClean="0"/>
              <a:t>de mieux répondre </a:t>
            </a:r>
            <a:r>
              <a:rPr lang="fr-FR" dirty="0"/>
              <a:t>aux spécificités de la clientèle et de prendre en compte les besoins des salariés.</a:t>
            </a:r>
          </a:p>
        </p:txBody>
      </p:sp>
    </p:spTree>
    <p:extLst>
      <p:ext uri="{BB962C8B-B14F-4D97-AF65-F5344CB8AC3E}">
        <p14:creationId xmlns:p14="http://schemas.microsoft.com/office/powerpoint/2010/main" val="424325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6692" y="420130"/>
            <a:ext cx="10693229" cy="523220"/>
          </a:xfrm>
          <a:prstGeom prst="rect">
            <a:avLst/>
          </a:prstGeom>
          <a:solidFill>
            <a:schemeClr val="accent1"/>
          </a:solidFill>
        </p:spPr>
        <p:txBody>
          <a:bodyPr wrap="square" rtlCol="0">
            <a:spAutoFit/>
          </a:bodyPr>
          <a:lstStyle/>
          <a:p>
            <a:r>
              <a:rPr lang="fr-FR" sz="2800" b="1" dirty="0" smtClean="0">
                <a:solidFill>
                  <a:schemeClr val="bg1"/>
                </a:solidFill>
              </a:rPr>
              <a:t>Présentation du référentiel </a:t>
            </a:r>
            <a:endParaRPr lang="fr-FR" sz="2800" b="1" dirty="0">
              <a:solidFill>
                <a:schemeClr val="bg1"/>
              </a:solidFill>
            </a:endParaRPr>
          </a:p>
        </p:txBody>
      </p:sp>
      <p:sp>
        <p:nvSpPr>
          <p:cNvPr id="6" name="ZoneTexte 5"/>
          <p:cNvSpPr txBox="1"/>
          <p:nvPr/>
        </p:nvSpPr>
        <p:spPr>
          <a:xfrm>
            <a:off x="638175" y="1062496"/>
            <a:ext cx="10553700" cy="369332"/>
          </a:xfrm>
          <a:prstGeom prst="rect">
            <a:avLst/>
          </a:prstGeom>
          <a:noFill/>
        </p:spPr>
        <p:txBody>
          <a:bodyPr wrap="square" rtlCol="0">
            <a:spAutoFit/>
          </a:bodyPr>
          <a:lstStyle/>
          <a:p>
            <a:r>
              <a:rPr lang="fr-FR" b="1" dirty="0" smtClean="0"/>
              <a:t>Un tableau synoptique de mise en relation des activités professionnelles aux compétences </a:t>
            </a:r>
            <a:endParaRPr lang="fr-FR" b="1" dirty="0"/>
          </a:p>
        </p:txBody>
      </p:sp>
      <p:pic>
        <p:nvPicPr>
          <p:cNvPr id="2" name="Image 1"/>
          <p:cNvPicPr>
            <a:picLocks noChangeAspect="1"/>
          </p:cNvPicPr>
          <p:nvPr/>
        </p:nvPicPr>
        <p:blipFill>
          <a:blip r:embed="rId2"/>
          <a:stretch>
            <a:fillRect/>
          </a:stretch>
        </p:blipFill>
        <p:spPr>
          <a:xfrm>
            <a:off x="638175" y="1550974"/>
            <a:ext cx="10915650" cy="3286125"/>
          </a:xfrm>
          <a:prstGeom prst="rect">
            <a:avLst/>
          </a:prstGeom>
        </p:spPr>
      </p:pic>
      <p:pic>
        <p:nvPicPr>
          <p:cNvPr id="4" name="Image 3"/>
          <p:cNvPicPr>
            <a:picLocks noChangeAspect="1"/>
          </p:cNvPicPr>
          <p:nvPr/>
        </p:nvPicPr>
        <p:blipFill>
          <a:blip r:embed="rId3"/>
          <a:stretch>
            <a:fillRect/>
          </a:stretch>
        </p:blipFill>
        <p:spPr>
          <a:xfrm>
            <a:off x="212898" y="4837099"/>
            <a:ext cx="11197023" cy="1924011"/>
          </a:xfrm>
          <a:prstGeom prst="rect">
            <a:avLst/>
          </a:prstGeom>
        </p:spPr>
      </p:pic>
    </p:spTree>
    <p:extLst>
      <p:ext uri="{BB962C8B-B14F-4D97-AF65-F5344CB8AC3E}">
        <p14:creationId xmlns:p14="http://schemas.microsoft.com/office/powerpoint/2010/main" val="2178360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067" y="80999"/>
            <a:ext cx="10693229" cy="523220"/>
          </a:xfrm>
          <a:prstGeom prst="rect">
            <a:avLst/>
          </a:prstGeom>
          <a:solidFill>
            <a:schemeClr val="accent1"/>
          </a:solidFill>
        </p:spPr>
        <p:txBody>
          <a:bodyPr wrap="square" rtlCol="0">
            <a:spAutoFit/>
          </a:bodyPr>
          <a:lstStyle/>
          <a:p>
            <a:r>
              <a:rPr lang="fr-FR" sz="2800" b="1" dirty="0" smtClean="0">
                <a:solidFill>
                  <a:schemeClr val="bg1"/>
                </a:solidFill>
              </a:rPr>
              <a:t>Présentation du référentiel </a:t>
            </a:r>
            <a:endParaRPr lang="fr-FR" sz="2800" b="1" dirty="0">
              <a:solidFill>
                <a:schemeClr val="bg1"/>
              </a:solidFill>
            </a:endParaRPr>
          </a:p>
        </p:txBody>
      </p:sp>
      <p:sp>
        <p:nvSpPr>
          <p:cNvPr id="6" name="ZoneTexte 5"/>
          <p:cNvSpPr txBox="1"/>
          <p:nvPr/>
        </p:nvSpPr>
        <p:spPr>
          <a:xfrm>
            <a:off x="609600" y="727264"/>
            <a:ext cx="10553700" cy="369332"/>
          </a:xfrm>
          <a:prstGeom prst="rect">
            <a:avLst/>
          </a:prstGeom>
          <a:noFill/>
        </p:spPr>
        <p:txBody>
          <a:bodyPr wrap="square" rtlCol="0">
            <a:spAutoFit/>
          </a:bodyPr>
          <a:lstStyle/>
          <a:p>
            <a:r>
              <a:rPr lang="fr-FR" b="1" dirty="0" smtClean="0"/>
              <a:t>Un tableau synoptique de mise en relation des </a:t>
            </a:r>
            <a:r>
              <a:rPr lang="fr-FR" b="1" dirty="0"/>
              <a:t>compétences et des savoirs associés</a:t>
            </a:r>
          </a:p>
        </p:txBody>
      </p:sp>
      <p:pic>
        <p:nvPicPr>
          <p:cNvPr id="10" name="Image 9"/>
          <p:cNvPicPr>
            <a:picLocks noChangeAspect="1"/>
          </p:cNvPicPr>
          <p:nvPr/>
        </p:nvPicPr>
        <p:blipFill>
          <a:blip r:embed="rId2"/>
          <a:stretch>
            <a:fillRect/>
          </a:stretch>
        </p:blipFill>
        <p:spPr>
          <a:xfrm>
            <a:off x="827902" y="4919459"/>
            <a:ext cx="9325686" cy="1706094"/>
          </a:xfrm>
          <a:prstGeom prst="rect">
            <a:avLst/>
          </a:prstGeom>
        </p:spPr>
      </p:pic>
      <p:pic>
        <p:nvPicPr>
          <p:cNvPr id="2" name="Image 1"/>
          <p:cNvPicPr>
            <a:picLocks noChangeAspect="1"/>
          </p:cNvPicPr>
          <p:nvPr/>
        </p:nvPicPr>
        <p:blipFill>
          <a:blip r:embed="rId3"/>
          <a:stretch>
            <a:fillRect/>
          </a:stretch>
        </p:blipFill>
        <p:spPr>
          <a:xfrm>
            <a:off x="609600" y="1096596"/>
            <a:ext cx="10251990" cy="3822863"/>
          </a:xfrm>
          <a:prstGeom prst="rect">
            <a:avLst/>
          </a:prstGeom>
        </p:spPr>
      </p:pic>
    </p:spTree>
    <p:extLst>
      <p:ext uri="{BB962C8B-B14F-4D97-AF65-F5344CB8AC3E}">
        <p14:creationId xmlns:p14="http://schemas.microsoft.com/office/powerpoint/2010/main" val="301994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Référentiel de compétences</a:t>
            </a:r>
            <a:endParaRPr lang="fr-FR" b="1" dirty="0"/>
          </a:p>
        </p:txBody>
      </p:sp>
      <p:sp>
        <p:nvSpPr>
          <p:cNvPr id="3" name="Espace réservé du contenu 2"/>
          <p:cNvSpPr>
            <a:spLocks noGrp="1"/>
          </p:cNvSpPr>
          <p:nvPr>
            <p:ph idx="1"/>
          </p:nvPr>
        </p:nvSpPr>
        <p:spPr>
          <a:xfrm>
            <a:off x="3582169" y="2320119"/>
            <a:ext cx="7945394" cy="1534635"/>
          </a:xfrm>
        </p:spPr>
        <p:txBody>
          <a:bodyPr>
            <a:normAutofit/>
          </a:bodyPr>
          <a:lstStyle/>
          <a:p>
            <a:pPr marL="0" indent="0" algn="just">
              <a:buNone/>
            </a:pPr>
            <a:r>
              <a:rPr lang="fr-FR" sz="1800" dirty="0"/>
              <a:t>L’architecture générale du diplôme n’a pas été modifiée. Les pôles d’activité et les blocs de compétences sont </a:t>
            </a:r>
            <a:r>
              <a:rPr lang="fr-FR" sz="1800" dirty="0" smtClean="0"/>
              <a:t>conservés.</a:t>
            </a:r>
          </a:p>
          <a:p>
            <a:pPr marL="0" indent="0" algn="just">
              <a:buNone/>
            </a:pPr>
            <a:r>
              <a:rPr lang="fr-FR" sz="1800" dirty="0" smtClean="0"/>
              <a:t>Les </a:t>
            </a:r>
            <a:r>
              <a:rPr lang="fr-FR" sz="1800" dirty="0"/>
              <a:t>compétences globales et opérationnelles ont été précisées, voire complétées, et les savoirs associés ont été reformulés et déclinés au regard des nouvelles compétences</a:t>
            </a:r>
            <a:r>
              <a:rPr lang="fr-FR" sz="1800" dirty="0" smtClean="0"/>
              <a:t>.</a:t>
            </a:r>
            <a:endParaRPr lang="fr-FR" sz="1800" dirty="0"/>
          </a:p>
        </p:txBody>
      </p:sp>
    </p:spTree>
    <p:extLst>
      <p:ext uri="{BB962C8B-B14F-4D97-AF65-F5344CB8AC3E}">
        <p14:creationId xmlns:p14="http://schemas.microsoft.com/office/powerpoint/2010/main" val="927616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302" y="1102142"/>
            <a:ext cx="10599761" cy="3139321"/>
          </a:xfrm>
          <a:prstGeom prst="rect">
            <a:avLst/>
          </a:prstGeom>
        </p:spPr>
        <p:txBody>
          <a:bodyPr wrap="square">
            <a:spAutoFit/>
          </a:bodyPr>
          <a:lstStyle/>
          <a:p>
            <a:r>
              <a:rPr lang="fr-FR" b="1" dirty="0" smtClean="0">
                <a:latin typeface="Arial" panose="020B0604020202020204" pitchFamily="34" charset="0"/>
              </a:rPr>
              <a:t>pôle 1 :</a:t>
            </a:r>
          </a:p>
          <a:p>
            <a:r>
              <a:rPr lang="fr-FR" b="1" dirty="0" smtClean="0">
                <a:latin typeface="Arial" panose="020B0604020202020204" pitchFamily="34" charset="0"/>
              </a:rPr>
              <a:t> </a:t>
            </a:r>
          </a:p>
          <a:p>
            <a:pPr marL="285750" indent="-285750">
              <a:buFont typeface="Arial" panose="020B0604020202020204" pitchFamily="34" charset="0"/>
              <a:buChar char="•"/>
            </a:pPr>
            <a:r>
              <a:rPr lang="fr-FR" dirty="0"/>
              <a:t>Une vigilance toujours accrue est portée sur les enjeux liés au développement durable dans l’écriture du référentiel du BP Arts du service et commercialisation en</a:t>
            </a:r>
            <a:br>
              <a:rPr lang="fr-FR" dirty="0"/>
            </a:br>
            <a:r>
              <a:rPr lang="fr-FR" dirty="0"/>
              <a:t>restauration. La connaissance des produits est approfondie avec le contrôle des signes d'identification de la qualité et de l'origine (SIQO), et l’objectif de mieux</a:t>
            </a:r>
            <a:br>
              <a:rPr lang="fr-FR" dirty="0"/>
            </a:br>
            <a:r>
              <a:rPr lang="fr-FR" dirty="0"/>
              <a:t>répondre aux demandes de la clientèle (identification des allergènes par exemple). Les moyens pour lutter contre le gaspillage sous toutes ses formes et la volonté</a:t>
            </a:r>
            <a:br>
              <a:rPr lang="fr-FR" dirty="0"/>
            </a:br>
            <a:r>
              <a:rPr lang="fr-FR" dirty="0"/>
              <a:t>de valoriser les circuits courts et de proximité en matière d’approvisionnement sont encore accentués.</a:t>
            </a:r>
            <a:br>
              <a:rPr lang="fr-FR" dirty="0"/>
            </a:br>
            <a:r>
              <a:rPr lang="fr-FR" dirty="0"/>
              <a:t>La prise en compte du bien-être et des besoins du personnel tient également une place prépondérante dans le travail d’équipe</a:t>
            </a:r>
            <a:endParaRPr lang="fr-FR" dirty="0">
              <a:latin typeface="Arial" panose="020B0604020202020204" pitchFamily="34" charset="0"/>
            </a:endParaRPr>
          </a:p>
        </p:txBody>
      </p:sp>
    </p:spTree>
    <p:extLst>
      <p:ext uri="{BB962C8B-B14F-4D97-AF65-F5344CB8AC3E}">
        <p14:creationId xmlns:p14="http://schemas.microsoft.com/office/powerpoint/2010/main" val="2297898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21" y="293217"/>
            <a:ext cx="10231273" cy="3139321"/>
          </a:xfrm>
          <a:prstGeom prst="rect">
            <a:avLst/>
          </a:prstGeom>
        </p:spPr>
        <p:txBody>
          <a:bodyPr wrap="square">
            <a:spAutoFit/>
          </a:bodyPr>
          <a:lstStyle/>
          <a:p>
            <a:r>
              <a:rPr lang="fr-FR" b="1" dirty="0" smtClean="0">
                <a:latin typeface="Arial" panose="020B0604020202020204" pitchFamily="34" charset="0"/>
              </a:rPr>
              <a:t>pôle </a:t>
            </a:r>
            <a:r>
              <a:rPr lang="fr-FR" b="1" dirty="0">
                <a:latin typeface="Arial" panose="020B0604020202020204" pitchFamily="34" charset="0"/>
              </a:rPr>
              <a:t>2 </a:t>
            </a:r>
            <a:endParaRPr lang="fr-FR" b="1" dirty="0" smtClean="0">
              <a:latin typeface="Arial" panose="020B0604020202020204" pitchFamily="34" charset="0"/>
            </a:endParaRPr>
          </a:p>
          <a:p>
            <a:pPr marL="285750" indent="-285750" algn="just">
              <a:buFont typeface="Arial" panose="020B0604020202020204" pitchFamily="34" charset="0"/>
              <a:buChar char="•"/>
            </a:pPr>
            <a:endParaRPr lang="fr-FR" dirty="0" smtClean="0">
              <a:latin typeface="Arial" panose="020B0604020202020204" pitchFamily="34" charset="0"/>
            </a:endParaRPr>
          </a:p>
          <a:p>
            <a:pPr marL="285750" indent="-285750" algn="just">
              <a:buFont typeface="Arial" panose="020B0604020202020204" pitchFamily="34" charset="0"/>
              <a:buChar char="•"/>
            </a:pPr>
            <a:r>
              <a:rPr lang="fr-FR" dirty="0" smtClean="0">
                <a:latin typeface="Arial" panose="020B0604020202020204" pitchFamily="34" charset="0"/>
              </a:rPr>
              <a:t>Renforcement dans les politique nationale </a:t>
            </a:r>
            <a:r>
              <a:rPr lang="fr-FR" dirty="0">
                <a:latin typeface="Arial" panose="020B0604020202020204" pitchFamily="34" charset="0"/>
              </a:rPr>
              <a:t>de l’alimentation </a:t>
            </a:r>
            <a:r>
              <a:rPr lang="fr-FR" dirty="0" smtClean="0">
                <a:latin typeface="Arial" panose="020B0604020202020204" pitchFamily="34" charset="0"/>
              </a:rPr>
              <a:t>et </a:t>
            </a:r>
            <a:r>
              <a:rPr lang="fr-FR" dirty="0">
                <a:latin typeface="Arial" panose="020B0604020202020204" pitchFamily="34" charset="0"/>
              </a:rPr>
              <a:t>sur la législation en matière d’hygiène et de sécurité </a:t>
            </a:r>
            <a:r>
              <a:rPr lang="fr-FR" dirty="0" smtClean="0">
                <a:latin typeface="Arial" panose="020B0604020202020204" pitchFamily="34" charset="0"/>
              </a:rPr>
              <a:t>alimentaire</a:t>
            </a:r>
          </a:p>
          <a:p>
            <a:pPr marL="285750" indent="-285750" algn="just">
              <a:buFont typeface="Arial" panose="020B0604020202020204" pitchFamily="34" charset="0"/>
              <a:buChar char="•"/>
            </a:pPr>
            <a:r>
              <a:rPr lang="fr-FR" dirty="0">
                <a:latin typeface="Arial" panose="020B0604020202020204" pitchFamily="34" charset="0"/>
              </a:rPr>
              <a:t>N</a:t>
            </a:r>
            <a:r>
              <a:rPr lang="fr-FR" dirty="0" smtClean="0">
                <a:latin typeface="Arial" panose="020B0604020202020204" pitchFamily="34" charset="0"/>
              </a:rPr>
              <a:t>ouvelles </a:t>
            </a:r>
            <a:r>
              <a:rPr lang="fr-FR" dirty="0">
                <a:latin typeface="Arial" panose="020B0604020202020204" pitchFamily="34" charset="0"/>
              </a:rPr>
              <a:t>techniques et cuissons innovantes (nouveaux matériels, cuissons respectueuses de l’environnement et des </a:t>
            </a:r>
            <a:r>
              <a:rPr lang="fr-FR" dirty="0" smtClean="0">
                <a:latin typeface="Arial" panose="020B0604020202020204" pitchFamily="34" charset="0"/>
              </a:rPr>
              <a:t>produits, etc.)</a:t>
            </a:r>
          </a:p>
          <a:p>
            <a:pPr marL="285750" indent="-285750" algn="just">
              <a:buFont typeface="Arial" panose="020B0604020202020204" pitchFamily="34" charset="0"/>
              <a:buChar char="•"/>
            </a:pPr>
            <a:r>
              <a:rPr lang="fr-FR" dirty="0" smtClean="0">
                <a:latin typeface="Arial" panose="020B0604020202020204" pitchFamily="34" charset="0"/>
              </a:rPr>
              <a:t>Nouvelles habitudes alimentaires</a:t>
            </a:r>
          </a:p>
          <a:p>
            <a:pPr marL="285750" indent="-285750" algn="just">
              <a:buFont typeface="Arial" panose="020B0604020202020204" pitchFamily="34" charset="0"/>
              <a:buChar char="•"/>
            </a:pPr>
            <a:r>
              <a:rPr lang="fr-FR" dirty="0" smtClean="0">
                <a:latin typeface="Arial" panose="020B0604020202020204" pitchFamily="34" charset="0"/>
              </a:rPr>
              <a:t>Utilisation </a:t>
            </a:r>
            <a:r>
              <a:rPr lang="fr-FR" dirty="0">
                <a:latin typeface="Arial" panose="020B0604020202020204" pitchFamily="34" charset="0"/>
              </a:rPr>
              <a:t>rationnelle des fluides et des énergies, limitation des déchets et du </a:t>
            </a:r>
            <a:r>
              <a:rPr lang="fr-FR" dirty="0" smtClean="0">
                <a:latin typeface="Arial" panose="020B0604020202020204" pitchFamily="34" charset="0"/>
              </a:rPr>
              <a:t>gaspillage alimentaire</a:t>
            </a:r>
            <a:endParaRPr lang="fr-FR" dirty="0" smtClean="0"/>
          </a:p>
          <a:p>
            <a:pPr marL="285750" indent="-285750" algn="just">
              <a:buFont typeface="Arial" panose="020B0604020202020204" pitchFamily="34" charset="0"/>
              <a:buChar char="•"/>
            </a:pPr>
            <a:r>
              <a:rPr lang="fr-FR" dirty="0">
                <a:latin typeface="Arial" panose="020B0604020202020204" pitchFamily="34" charset="0"/>
              </a:rPr>
              <a:t>R</a:t>
            </a:r>
            <a:r>
              <a:rPr lang="fr-FR" dirty="0" smtClean="0">
                <a:latin typeface="Arial" panose="020B0604020202020204" pitchFamily="34" charset="0"/>
              </a:rPr>
              <a:t>epenser </a:t>
            </a:r>
            <a:r>
              <a:rPr lang="fr-FR" dirty="0">
                <a:latin typeface="Arial" panose="020B0604020202020204" pitchFamily="34" charset="0"/>
              </a:rPr>
              <a:t>les modes de vente à emporter en intégrant les nouvelles voies envisagées par la loi</a:t>
            </a:r>
            <a:r>
              <a:rPr lang="fr-FR" dirty="0"/>
              <a:t/>
            </a:r>
            <a:br>
              <a:rPr lang="fr-FR" dirty="0"/>
            </a:br>
            <a:r>
              <a:rPr lang="fr-FR" dirty="0">
                <a:latin typeface="Arial" panose="020B0604020202020204" pitchFamily="34" charset="0"/>
              </a:rPr>
              <a:t>AGEC</a:t>
            </a:r>
            <a:endParaRPr lang="fr-FR" dirty="0"/>
          </a:p>
        </p:txBody>
      </p:sp>
      <p:sp>
        <p:nvSpPr>
          <p:cNvPr id="3" name="Rectangle 2"/>
          <p:cNvSpPr/>
          <p:nvPr/>
        </p:nvSpPr>
        <p:spPr>
          <a:xfrm>
            <a:off x="300251" y="3822595"/>
            <a:ext cx="10617958" cy="2031325"/>
          </a:xfrm>
          <a:prstGeom prst="rect">
            <a:avLst/>
          </a:prstGeom>
        </p:spPr>
        <p:txBody>
          <a:bodyPr wrap="square">
            <a:spAutoFit/>
          </a:bodyPr>
          <a:lstStyle/>
          <a:p>
            <a:pPr algn="just"/>
            <a:r>
              <a:rPr lang="fr-FR" b="1" dirty="0" smtClean="0">
                <a:latin typeface="Arial" panose="020B0604020202020204" pitchFamily="34" charset="0"/>
              </a:rPr>
              <a:t>pôle </a:t>
            </a:r>
            <a:r>
              <a:rPr lang="fr-FR" b="1" dirty="0">
                <a:latin typeface="Arial" panose="020B0604020202020204" pitchFamily="34" charset="0"/>
              </a:rPr>
              <a:t>3  </a:t>
            </a:r>
            <a:r>
              <a:rPr lang="fr-FR" b="1" dirty="0" smtClean="0">
                <a:latin typeface="Arial" panose="020B0604020202020204" pitchFamily="34" charset="0"/>
              </a:rPr>
              <a:t>(commun aux deux BP)</a:t>
            </a:r>
          </a:p>
          <a:p>
            <a:pPr marL="285750" indent="-285750" algn="just">
              <a:buFont typeface="Arial" panose="020B0604020202020204" pitchFamily="34" charset="0"/>
              <a:buChar char="•"/>
            </a:pPr>
            <a:r>
              <a:rPr lang="fr-FR" dirty="0">
                <a:latin typeface="Arial" panose="020B0604020202020204" pitchFamily="34" charset="0"/>
              </a:rPr>
              <a:t>M</a:t>
            </a:r>
            <a:r>
              <a:rPr lang="fr-FR" dirty="0" smtClean="0">
                <a:latin typeface="Arial" panose="020B0604020202020204" pitchFamily="34" charset="0"/>
              </a:rPr>
              <a:t>eilleure </a:t>
            </a:r>
            <a:r>
              <a:rPr lang="fr-FR" dirty="0">
                <a:latin typeface="Arial" panose="020B0604020202020204" pitchFamily="34" charset="0"/>
              </a:rPr>
              <a:t>intégration </a:t>
            </a:r>
            <a:r>
              <a:rPr lang="fr-FR" dirty="0" smtClean="0">
                <a:latin typeface="Arial" panose="020B0604020202020204" pitchFamily="34" charset="0"/>
              </a:rPr>
              <a:t>des</a:t>
            </a:r>
            <a:r>
              <a:rPr lang="fr-FR" dirty="0" smtClean="0"/>
              <a:t> </a:t>
            </a:r>
            <a:r>
              <a:rPr lang="fr-FR" dirty="0" smtClean="0">
                <a:latin typeface="Arial" panose="020B0604020202020204" pitchFamily="34" charset="0"/>
              </a:rPr>
              <a:t>personnes </a:t>
            </a:r>
            <a:r>
              <a:rPr lang="fr-FR" dirty="0">
                <a:latin typeface="Arial" panose="020B0604020202020204" pitchFamily="34" charset="0"/>
              </a:rPr>
              <a:t>(clients, personnels) à besoins spécifiques (handicap, intolérances alimentaires</a:t>
            </a:r>
            <a:r>
              <a:rPr lang="fr-FR" dirty="0" smtClean="0">
                <a:latin typeface="Arial" panose="020B0604020202020204" pitchFamily="34" charset="0"/>
              </a:rPr>
              <a:t>)</a:t>
            </a:r>
            <a:endParaRPr lang="fr-FR" dirty="0" smtClean="0"/>
          </a:p>
          <a:p>
            <a:pPr marL="285750" indent="-285750" algn="just">
              <a:buFont typeface="Arial" panose="020B0604020202020204" pitchFamily="34" charset="0"/>
              <a:buChar char="•"/>
            </a:pPr>
            <a:r>
              <a:rPr lang="fr-FR" dirty="0">
                <a:latin typeface="Arial" panose="020B0604020202020204" pitchFamily="34" charset="0"/>
              </a:rPr>
              <a:t>C</a:t>
            </a:r>
            <a:r>
              <a:rPr lang="fr-FR" dirty="0" smtClean="0">
                <a:latin typeface="Arial" panose="020B0604020202020204" pitchFamily="34" charset="0"/>
              </a:rPr>
              <a:t>onstruction </a:t>
            </a:r>
            <a:r>
              <a:rPr lang="fr-FR" dirty="0">
                <a:latin typeface="Arial" panose="020B0604020202020204" pitchFamily="34" charset="0"/>
              </a:rPr>
              <a:t>du projet professionnel de l’élève en lien avec les organismes spécifiques liés à l’emploi (service </a:t>
            </a:r>
            <a:r>
              <a:rPr lang="fr-FR" dirty="0" smtClean="0">
                <a:latin typeface="Arial" panose="020B0604020202020204" pitchFamily="34" charset="0"/>
              </a:rPr>
              <a:t>public</a:t>
            </a:r>
          </a:p>
          <a:p>
            <a:pPr marL="285750" indent="-285750" algn="just">
              <a:buFont typeface="Arial" panose="020B0604020202020204" pitchFamily="34" charset="0"/>
              <a:buChar char="•"/>
            </a:pPr>
            <a:r>
              <a:rPr lang="fr-FR" dirty="0">
                <a:latin typeface="Arial" panose="020B0604020202020204" pitchFamily="34" charset="0"/>
              </a:rPr>
              <a:t>O</a:t>
            </a:r>
            <a:r>
              <a:rPr lang="fr-FR" dirty="0" smtClean="0">
                <a:latin typeface="Arial" panose="020B0604020202020204" pitchFamily="34" charset="0"/>
              </a:rPr>
              <a:t>rganisation</a:t>
            </a:r>
            <a:r>
              <a:rPr lang="fr-FR" dirty="0" smtClean="0"/>
              <a:t> </a:t>
            </a:r>
            <a:r>
              <a:rPr lang="fr-FR" dirty="0" smtClean="0">
                <a:latin typeface="Arial" panose="020B0604020202020204" pitchFamily="34" charset="0"/>
              </a:rPr>
              <a:t>professionnelle</a:t>
            </a:r>
            <a:r>
              <a:rPr lang="fr-FR" dirty="0">
                <a:latin typeface="Arial" panose="020B0604020202020204" pitchFamily="34" charset="0"/>
              </a:rPr>
              <a:t>, agence d’intérim,) en intégrant l’utilisation des outils numériques pour valoriser son travail, son cursus de formation et son parcours professionnel.</a:t>
            </a:r>
            <a:endParaRPr lang="fr-FR" dirty="0"/>
          </a:p>
        </p:txBody>
      </p:sp>
    </p:spTree>
    <p:extLst>
      <p:ext uri="{BB962C8B-B14F-4D97-AF65-F5344CB8AC3E}">
        <p14:creationId xmlns:p14="http://schemas.microsoft.com/office/powerpoint/2010/main" val="403793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41854-87B3-4953-A183-EF3BD285377B}">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Conception d’architecture</Template>
  <TotalTime>0</TotalTime>
  <Words>850</Words>
  <Application>Microsoft Office PowerPoint</Application>
  <PresentationFormat>Grand écran</PresentationFormat>
  <Paragraphs>72</Paragraphs>
  <Slides>14</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Corbel</vt:lpstr>
      <vt:lpstr>Wingdings 2</vt:lpstr>
      <vt:lpstr>Cadre</vt:lpstr>
      <vt:lpstr>Modifications du référentiel Brevet professionnel Art du service et commercialisation en restauration </vt:lpstr>
      <vt:lpstr>Les textes</vt:lpstr>
      <vt:lpstr>Sommaire</vt:lpstr>
      <vt:lpstr>Introduction</vt:lpstr>
      <vt:lpstr>Présentation PowerPoint</vt:lpstr>
      <vt:lpstr>Présentation PowerPoint</vt:lpstr>
      <vt:lpstr>Référentiel de compétences</vt:lpstr>
      <vt:lpstr>Présentation PowerPoint</vt:lpstr>
      <vt:lpstr>Présentation PowerPoint</vt:lpstr>
      <vt:lpstr>Référentiel de certification</vt:lpstr>
      <vt:lpstr>Autres informations</vt:lpstr>
      <vt:lpstr>Profitons-en !</vt:lpstr>
      <vt:lpstr>Profitons-en !</vt:lpstr>
      <vt:lpstr>Merci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2024-05-15T15:28:38Z</dcterms:created>
  <dcterms:modified xsi:type="dcterms:W3CDTF">2025-09-24T12:18:12Z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