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notesMasterIdLst>
    <p:notesMasterId r:id="rId9"/>
  </p:notesMasterIdLst>
  <p:sldIdLst>
    <p:sldId id="261" r:id="rId2"/>
    <p:sldId id="257" r:id="rId3"/>
    <p:sldId id="258" r:id="rId4"/>
    <p:sldId id="259" r:id="rId5"/>
    <p:sldId id="262" r:id="rId6"/>
    <p:sldId id="260" r:id="rId7"/>
    <p:sldId id="26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353659-E159-40E0-A1D4-C0503512978E}" type="datetimeFigureOut">
              <a:rPr lang="fr-FR" smtClean="0"/>
              <a:t>14/11/2021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9C8ADC-A50C-4451-B3B3-2DF9C5C57DA0}" type="slidenum">
              <a:rPr lang="fr-FR" smtClean="0"/>
              <a:t>‹N°›</a:t>
            </a:fld>
            <a:endParaRPr lang="fr-FR"/>
          </a:p>
        </p:txBody>
      </p:sp>
    </p:spTree>
    <p:extLst>
      <p:ext uri="{BB962C8B-B14F-4D97-AF65-F5344CB8AC3E}">
        <p14:creationId xmlns:p14="http://schemas.microsoft.com/office/powerpoint/2010/main" val="11554357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 rectifier à l’aide de la grille E32 et des indicateurs d’aide au positionnement. </a:t>
            </a:r>
          </a:p>
        </p:txBody>
      </p:sp>
      <p:sp>
        <p:nvSpPr>
          <p:cNvPr id="4" name="Espace réservé du numéro de diapositive 3"/>
          <p:cNvSpPr>
            <a:spLocks noGrp="1"/>
          </p:cNvSpPr>
          <p:nvPr>
            <p:ph type="sldNum" sz="quarter" idx="5"/>
          </p:nvPr>
        </p:nvSpPr>
        <p:spPr/>
        <p:txBody>
          <a:bodyPr/>
          <a:lstStyle/>
          <a:p>
            <a:fld id="{2C9C8ADC-A50C-4451-B3B3-2DF9C5C57DA0}" type="slidenum">
              <a:rPr lang="fr-FR" smtClean="0"/>
              <a:t>6</a:t>
            </a:fld>
            <a:endParaRPr lang="fr-FR"/>
          </a:p>
        </p:txBody>
      </p:sp>
    </p:spTree>
    <p:extLst>
      <p:ext uri="{BB962C8B-B14F-4D97-AF65-F5344CB8AC3E}">
        <p14:creationId xmlns:p14="http://schemas.microsoft.com/office/powerpoint/2010/main" val="602151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 rectifier à l’aide de la grille E32 et des indicateurs d’aide au positionnement. </a:t>
            </a:r>
          </a:p>
        </p:txBody>
      </p:sp>
      <p:sp>
        <p:nvSpPr>
          <p:cNvPr id="4" name="Espace réservé du numéro de diapositive 3"/>
          <p:cNvSpPr>
            <a:spLocks noGrp="1"/>
          </p:cNvSpPr>
          <p:nvPr>
            <p:ph type="sldNum" sz="quarter" idx="5"/>
          </p:nvPr>
        </p:nvSpPr>
        <p:spPr/>
        <p:txBody>
          <a:bodyPr/>
          <a:lstStyle/>
          <a:p>
            <a:fld id="{2C9C8ADC-A50C-4451-B3B3-2DF9C5C57DA0}" type="slidenum">
              <a:rPr lang="fr-FR" smtClean="0"/>
              <a:t>7</a:t>
            </a:fld>
            <a:endParaRPr lang="fr-FR"/>
          </a:p>
        </p:txBody>
      </p:sp>
    </p:spTree>
    <p:extLst>
      <p:ext uri="{BB962C8B-B14F-4D97-AF65-F5344CB8AC3E}">
        <p14:creationId xmlns:p14="http://schemas.microsoft.com/office/powerpoint/2010/main" val="26289623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fr-FR"/>
              <a:t>Modifiez le style du titre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lvl1pPr algn="l">
              <a:defRPr/>
            </a:lvl1pPr>
          </a:lstStyle>
          <a:p>
            <a:fld id="{D3FE42E8-8B57-452D-A122-4DCE9AC771EF}" type="datetime1">
              <a:rPr lang="en-US" smtClean="0"/>
              <a:t>11/14/2021</a:t>
            </a:fld>
            <a:endParaRPr lang="en-US"/>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6" name="Slide Number Placeholder 5"/>
          <p:cNvSpPr>
            <a:spLocks noGrp="1"/>
          </p:cNvSpPr>
          <p:nvPr>
            <p:ph type="sldNum" sz="quarter" idx="12"/>
          </p:nvPr>
        </p:nvSpPr>
        <p:spPr/>
        <p:txBody>
          <a:bodyPr/>
          <a:lstStyle/>
          <a:p>
            <a:fld id="{F8E28480-1C08-4458-AD97-0283E6FFD09D}" type="slidenum">
              <a:rPr lang="en-US" smtClean="0"/>
              <a:pPr/>
              <a:t>‹N°›</a:t>
            </a:fld>
            <a:endParaRPr lang="en-US"/>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63038194"/>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3FE42E8-8B57-452D-A122-4DCE9AC771EF}" type="datetime1">
              <a:rPr lang="en-US" smtClean="0"/>
              <a:t>11/14/2021</a:t>
            </a:fld>
            <a:endParaRPr lang="en-US"/>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6" name="Slide Number Placeholder 5"/>
          <p:cNvSpPr>
            <a:spLocks noGrp="1"/>
          </p:cNvSpPr>
          <p:nvPr>
            <p:ph type="sldNum" sz="quarter" idx="12"/>
          </p:nvPr>
        </p:nvSpPr>
        <p:spPr/>
        <p:txBody>
          <a:bodyPr/>
          <a:lstStyle/>
          <a:p>
            <a:fld id="{F8E28480-1C08-4458-AD97-0283E6FFD09D}" type="slidenum">
              <a:rPr lang="en-US" smtClean="0"/>
              <a:pPr/>
              <a:t>‹N°›</a:t>
            </a:fld>
            <a:endParaRPr lang="en-US"/>
          </a:p>
        </p:txBody>
      </p:sp>
    </p:spTree>
    <p:extLst>
      <p:ext uri="{BB962C8B-B14F-4D97-AF65-F5344CB8AC3E}">
        <p14:creationId xmlns:p14="http://schemas.microsoft.com/office/powerpoint/2010/main" val="261657167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fr-FR"/>
              <a:t>Modifiez le style du titre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3FE42E8-8B57-452D-A122-4DCE9AC771EF}" type="datetime1">
              <a:rPr lang="en-US" smtClean="0"/>
              <a:t>11/14/2021</a:t>
            </a:fld>
            <a:endParaRPr lang="en-US"/>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6" name="Slide Number Placeholder 5"/>
          <p:cNvSpPr>
            <a:spLocks noGrp="1"/>
          </p:cNvSpPr>
          <p:nvPr>
            <p:ph type="sldNum" sz="quarter" idx="12"/>
          </p:nvPr>
        </p:nvSpPr>
        <p:spPr/>
        <p:txBody>
          <a:bodyPr/>
          <a:lstStyle/>
          <a:p>
            <a:fld id="{F8E28480-1C08-4458-AD97-0283E6FFD09D}" type="slidenum">
              <a:rPr lang="en-US" smtClean="0"/>
              <a:pPr/>
              <a:t>‹N°›</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6941211"/>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3FE42E8-8B57-452D-A122-4DCE9AC771EF}" type="datetime1">
              <a:rPr lang="en-US" smtClean="0"/>
              <a:t>11/14/2021</a:t>
            </a:fld>
            <a:endParaRPr lang="en-US"/>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6" name="Slide Number Placeholder 5"/>
          <p:cNvSpPr>
            <a:spLocks noGrp="1"/>
          </p:cNvSpPr>
          <p:nvPr>
            <p:ph type="sldNum" sz="quarter" idx="12"/>
          </p:nvPr>
        </p:nvSpPr>
        <p:spPr/>
        <p:txBody>
          <a:bodyPr/>
          <a:lstStyle/>
          <a:p>
            <a:fld id="{F8E28480-1C08-4458-AD97-0283E6FFD09D}" type="slidenum">
              <a:rPr lang="en-US" smtClean="0"/>
              <a:pPr/>
              <a:t>‹N°›</a:t>
            </a:fld>
            <a:endParaRPr lang="en-US"/>
          </a:p>
        </p:txBody>
      </p:sp>
    </p:spTree>
    <p:extLst>
      <p:ext uri="{BB962C8B-B14F-4D97-AF65-F5344CB8AC3E}">
        <p14:creationId xmlns:p14="http://schemas.microsoft.com/office/powerpoint/2010/main" val="3932918123"/>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fr-FR"/>
              <a:t>Modifiez le style du titre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D3FE42E8-8B57-452D-A122-4DCE9AC771EF}" type="datetime1">
              <a:rPr lang="en-US" smtClean="0"/>
              <a:t>11/14/2021</a:t>
            </a:fld>
            <a:endParaRPr lang="en-US"/>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6" name="Slide Number Placeholder 5"/>
          <p:cNvSpPr>
            <a:spLocks noGrp="1"/>
          </p:cNvSpPr>
          <p:nvPr>
            <p:ph type="sldNum" sz="quarter" idx="12"/>
          </p:nvPr>
        </p:nvSpPr>
        <p:spPr/>
        <p:txBody>
          <a:bodyPr/>
          <a:lstStyle/>
          <a:p>
            <a:fld id="{F8E28480-1C08-4458-AD97-0283E6FFD09D}" type="slidenum">
              <a:rPr lang="en-US" smtClean="0"/>
              <a:pPr/>
              <a:t>‹N°›</a:t>
            </a:fld>
            <a:endParaRPr lang="en-US"/>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94327868"/>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fr-FR"/>
              <a:t>Modifiez le style du titre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D3FE42E8-8B57-452D-A122-4DCE9AC771EF}" type="datetime1">
              <a:rPr lang="en-US" smtClean="0"/>
              <a:t>11/14/2021</a:t>
            </a:fld>
            <a:endParaRPr lang="en-US"/>
          </a:p>
        </p:txBody>
      </p:sp>
      <p:sp>
        <p:nvSpPr>
          <p:cNvPr id="6" name="Footer Placeholder 5"/>
          <p:cNvSpPr>
            <a:spLocks noGrp="1"/>
          </p:cNvSpPr>
          <p:nvPr>
            <p:ph type="ftr" sz="quarter" idx="11"/>
          </p:nvPr>
        </p:nvSpPr>
        <p:spPr/>
        <p:txBody>
          <a:bodyPr/>
          <a:lstStyle/>
          <a:p>
            <a:r>
              <a:rPr lang="en-US"/>
              <a:t>Sample Footer Text</a:t>
            </a:r>
            <a:endParaRPr lang="en-US" dirty="0"/>
          </a:p>
        </p:txBody>
      </p:sp>
      <p:sp>
        <p:nvSpPr>
          <p:cNvPr id="7" name="Slide Number Placeholder 6"/>
          <p:cNvSpPr>
            <a:spLocks noGrp="1"/>
          </p:cNvSpPr>
          <p:nvPr>
            <p:ph type="sldNum" sz="quarter" idx="12"/>
          </p:nvPr>
        </p:nvSpPr>
        <p:spPr/>
        <p:txBody>
          <a:bodyPr/>
          <a:lstStyle/>
          <a:p>
            <a:fld id="{F8E28480-1C08-4458-AD97-0283E6FFD09D}" type="slidenum">
              <a:rPr lang="en-US" smtClean="0"/>
              <a:pPr/>
              <a:t>‹N°›</a:t>
            </a:fld>
            <a:endParaRPr lang="en-US"/>
          </a:p>
        </p:txBody>
      </p:sp>
    </p:spTree>
    <p:extLst>
      <p:ext uri="{BB962C8B-B14F-4D97-AF65-F5344CB8AC3E}">
        <p14:creationId xmlns:p14="http://schemas.microsoft.com/office/powerpoint/2010/main" val="344298130"/>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024128" y="2967788"/>
            <a:ext cx="4754880" cy="334157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fr-FR"/>
              <a:t>Cliquez pour modifier les styles du texte du masque</a:t>
            </a:r>
          </a:p>
        </p:txBody>
      </p:sp>
      <p:sp>
        <p:nvSpPr>
          <p:cNvPr id="6" name="Content Placeholder 5"/>
          <p:cNvSpPr>
            <a:spLocks noGrp="1"/>
          </p:cNvSpPr>
          <p:nvPr>
            <p:ph sz="quarter" idx="4"/>
          </p:nvPr>
        </p:nvSpPr>
        <p:spPr>
          <a:xfrm>
            <a:off x="5990888" y="2967788"/>
            <a:ext cx="4754880" cy="334157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3FE42E8-8B57-452D-A122-4DCE9AC771EF}" type="datetime1">
              <a:rPr lang="en-US" smtClean="0"/>
              <a:t>11/14/2021</a:t>
            </a:fld>
            <a:endParaRPr lang="en-US"/>
          </a:p>
        </p:txBody>
      </p:sp>
      <p:sp>
        <p:nvSpPr>
          <p:cNvPr id="8" name="Footer Placeholder 7"/>
          <p:cNvSpPr>
            <a:spLocks noGrp="1"/>
          </p:cNvSpPr>
          <p:nvPr>
            <p:ph type="ftr" sz="quarter" idx="11"/>
          </p:nvPr>
        </p:nvSpPr>
        <p:spPr/>
        <p:txBody>
          <a:bodyPr/>
          <a:lstStyle/>
          <a:p>
            <a:r>
              <a:rPr lang="en-US"/>
              <a:t>Sample Footer Text</a:t>
            </a:r>
            <a:endParaRPr lang="en-US" dirty="0"/>
          </a:p>
        </p:txBody>
      </p:sp>
      <p:sp>
        <p:nvSpPr>
          <p:cNvPr id="9" name="Slide Number Placeholder 8"/>
          <p:cNvSpPr>
            <a:spLocks noGrp="1"/>
          </p:cNvSpPr>
          <p:nvPr>
            <p:ph type="sldNum" sz="quarter" idx="12"/>
          </p:nvPr>
        </p:nvSpPr>
        <p:spPr/>
        <p:txBody>
          <a:bodyPr/>
          <a:lstStyle/>
          <a:p>
            <a:fld id="{F8E28480-1C08-4458-AD97-0283E6FFD09D}" type="slidenum">
              <a:rPr lang="en-US" smtClean="0"/>
              <a:pPr/>
              <a:t>‹N°›</a:t>
            </a:fld>
            <a:endParaRPr lang="en-US"/>
          </a:p>
        </p:txBody>
      </p:sp>
    </p:spTree>
    <p:extLst>
      <p:ext uri="{BB962C8B-B14F-4D97-AF65-F5344CB8AC3E}">
        <p14:creationId xmlns:p14="http://schemas.microsoft.com/office/powerpoint/2010/main" val="2301834618"/>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D3FE42E8-8B57-452D-A122-4DCE9AC771EF}" type="datetime1">
              <a:rPr lang="en-US" smtClean="0"/>
              <a:t>11/14/2021</a:t>
            </a:fld>
            <a:endParaRPr lang="en-US"/>
          </a:p>
        </p:txBody>
      </p:sp>
      <p:sp>
        <p:nvSpPr>
          <p:cNvPr id="4" name="Footer Placeholder 3"/>
          <p:cNvSpPr>
            <a:spLocks noGrp="1"/>
          </p:cNvSpPr>
          <p:nvPr>
            <p:ph type="ftr" sz="quarter" idx="11"/>
          </p:nvPr>
        </p:nvSpPr>
        <p:spPr/>
        <p:txBody>
          <a:bodyPr/>
          <a:lstStyle/>
          <a:p>
            <a:r>
              <a:rPr lang="en-US"/>
              <a:t>Sample Footer Text</a:t>
            </a:r>
            <a:endParaRPr lang="en-US" dirty="0"/>
          </a:p>
        </p:txBody>
      </p:sp>
      <p:sp>
        <p:nvSpPr>
          <p:cNvPr id="5" name="Slide Number Placeholder 4"/>
          <p:cNvSpPr>
            <a:spLocks noGrp="1"/>
          </p:cNvSpPr>
          <p:nvPr>
            <p:ph type="sldNum" sz="quarter" idx="12"/>
          </p:nvPr>
        </p:nvSpPr>
        <p:spPr/>
        <p:txBody>
          <a:bodyPr/>
          <a:lstStyle/>
          <a:p>
            <a:fld id="{F8E28480-1C08-4458-AD97-0283E6FFD09D}" type="slidenum">
              <a:rPr lang="en-US" smtClean="0"/>
              <a:pPr/>
              <a:t>‹N°›</a:t>
            </a:fld>
            <a:endParaRPr lang="en-US"/>
          </a:p>
        </p:txBody>
      </p:sp>
    </p:spTree>
    <p:extLst>
      <p:ext uri="{BB962C8B-B14F-4D97-AF65-F5344CB8AC3E}">
        <p14:creationId xmlns:p14="http://schemas.microsoft.com/office/powerpoint/2010/main" val="2201219722"/>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FE42E8-8B57-452D-A122-4DCE9AC771EF}" type="datetime1">
              <a:rPr lang="en-US" smtClean="0"/>
              <a:t>11/14/2021</a:t>
            </a:fld>
            <a:endParaRPr lang="en-US"/>
          </a:p>
        </p:txBody>
      </p:sp>
      <p:sp>
        <p:nvSpPr>
          <p:cNvPr id="3" name="Footer Placeholder 2"/>
          <p:cNvSpPr>
            <a:spLocks noGrp="1"/>
          </p:cNvSpPr>
          <p:nvPr>
            <p:ph type="ftr" sz="quarter" idx="11"/>
          </p:nvPr>
        </p:nvSpPr>
        <p:spPr/>
        <p:txBody>
          <a:bodyPr/>
          <a:lstStyle/>
          <a:p>
            <a:r>
              <a:rPr lang="en-US"/>
              <a:t>Sample Footer Text</a:t>
            </a:r>
            <a:endParaRPr lang="en-US" dirty="0"/>
          </a:p>
        </p:txBody>
      </p:sp>
      <p:sp>
        <p:nvSpPr>
          <p:cNvPr id="4" name="Slide Number Placeholder 3"/>
          <p:cNvSpPr>
            <a:spLocks noGrp="1"/>
          </p:cNvSpPr>
          <p:nvPr>
            <p:ph type="sldNum" sz="quarter" idx="12"/>
          </p:nvPr>
        </p:nvSpPr>
        <p:spPr/>
        <p:txBody>
          <a:bodyPr/>
          <a:lstStyle/>
          <a:p>
            <a:fld id="{F8E28480-1C08-4458-AD97-0283E6FFD09D}" type="slidenum">
              <a:rPr lang="en-US" smtClean="0"/>
              <a:pPr/>
              <a:t>‹N°›</a:t>
            </a:fld>
            <a:endParaRPr lang="en-US"/>
          </a:p>
        </p:txBody>
      </p:sp>
    </p:spTree>
    <p:extLst>
      <p:ext uri="{BB962C8B-B14F-4D97-AF65-F5344CB8AC3E}">
        <p14:creationId xmlns:p14="http://schemas.microsoft.com/office/powerpoint/2010/main" val="3118509694"/>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fr-FR"/>
              <a:t>Modifiez le style du titre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D3FE42E8-8B57-452D-A122-4DCE9AC771EF}" type="datetime1">
              <a:rPr lang="en-US" smtClean="0"/>
              <a:t>11/14/2021</a:t>
            </a:fld>
            <a:endParaRPr lang="en-US"/>
          </a:p>
        </p:txBody>
      </p:sp>
      <p:sp>
        <p:nvSpPr>
          <p:cNvPr id="6" name="Footer Placeholder 5"/>
          <p:cNvSpPr>
            <a:spLocks noGrp="1"/>
          </p:cNvSpPr>
          <p:nvPr>
            <p:ph type="ftr" sz="quarter" idx="11"/>
          </p:nvPr>
        </p:nvSpPr>
        <p:spPr/>
        <p:txBody>
          <a:bodyPr/>
          <a:lstStyle/>
          <a:p>
            <a:r>
              <a:rPr lang="en-US"/>
              <a:t>Sample Footer Text</a:t>
            </a:r>
            <a:endParaRPr lang="en-US" dirty="0"/>
          </a:p>
        </p:txBody>
      </p:sp>
      <p:sp>
        <p:nvSpPr>
          <p:cNvPr id="7" name="Slide Number Placeholder 6"/>
          <p:cNvSpPr>
            <a:spLocks noGrp="1"/>
          </p:cNvSpPr>
          <p:nvPr>
            <p:ph type="sldNum" sz="quarter" idx="12"/>
          </p:nvPr>
        </p:nvSpPr>
        <p:spPr/>
        <p:txBody>
          <a:bodyPr/>
          <a:lstStyle/>
          <a:p>
            <a:fld id="{F8E28480-1C08-4458-AD97-0283E6FFD09D}" type="slidenum">
              <a:rPr lang="en-US" smtClean="0"/>
              <a:pPr/>
              <a:t>‹N°›</a:t>
            </a:fld>
            <a:endParaRPr lang="en-US"/>
          </a:p>
        </p:txBody>
      </p:sp>
    </p:spTree>
    <p:extLst>
      <p:ext uri="{BB962C8B-B14F-4D97-AF65-F5344CB8AC3E}">
        <p14:creationId xmlns:p14="http://schemas.microsoft.com/office/powerpoint/2010/main" val="3449909569"/>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fr-FR"/>
              <a:t>Modifiez le style du titre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D3FE42E8-8B57-452D-A122-4DCE9AC771EF}" type="datetime1">
              <a:rPr lang="en-US" smtClean="0"/>
              <a:t>11/14/2021</a:t>
            </a:fld>
            <a:endParaRPr lang="en-US"/>
          </a:p>
        </p:txBody>
      </p:sp>
      <p:sp>
        <p:nvSpPr>
          <p:cNvPr id="6" name="Footer Placeholder 5"/>
          <p:cNvSpPr>
            <a:spLocks noGrp="1"/>
          </p:cNvSpPr>
          <p:nvPr>
            <p:ph type="ftr" sz="quarter" idx="11"/>
          </p:nvPr>
        </p:nvSpPr>
        <p:spPr/>
        <p:txBody>
          <a:bodyPr/>
          <a:lstStyle/>
          <a:p>
            <a:r>
              <a:rPr lang="en-US"/>
              <a:t>Sample Footer Text</a:t>
            </a:r>
            <a:endParaRPr lang="en-US" dirty="0"/>
          </a:p>
        </p:txBody>
      </p:sp>
      <p:sp>
        <p:nvSpPr>
          <p:cNvPr id="7" name="Slide Number Placeholder 6"/>
          <p:cNvSpPr>
            <a:spLocks noGrp="1"/>
          </p:cNvSpPr>
          <p:nvPr>
            <p:ph type="sldNum" sz="quarter" idx="12"/>
          </p:nvPr>
        </p:nvSpPr>
        <p:spPr/>
        <p:txBody>
          <a:bodyPr/>
          <a:lstStyle/>
          <a:p>
            <a:fld id="{F8E28480-1C08-4458-AD97-0283E6FFD09D}" type="slidenum">
              <a:rPr lang="en-US" smtClean="0"/>
              <a:pPr/>
              <a:t>‹N°›</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602119"/>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3FE42E8-8B57-452D-A122-4DCE9AC771EF}" type="datetime1">
              <a:rPr lang="en-US" smtClean="0"/>
              <a:t>11/14/2021</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r>
              <a:rPr lang="en-US"/>
              <a:t>Sample Footer Text</a:t>
            </a:r>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F8E28480-1C08-4458-AD97-0283E6FFD09D}" type="slidenum">
              <a:rPr lang="en-US" smtClean="0"/>
              <a:pPr/>
              <a:t>‹N°›</a:t>
            </a:fld>
            <a:endParaRPr lang="en-US"/>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2300032"/>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hf sldNum="0" hdr="0" ftr="0" dt="0"/>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F8E774-5169-49E2-9519-13B3662D686A}"/>
              </a:ext>
            </a:extLst>
          </p:cNvPr>
          <p:cNvSpPr>
            <a:spLocks noGrp="1"/>
          </p:cNvSpPr>
          <p:nvPr>
            <p:ph type="ctrTitle"/>
          </p:nvPr>
        </p:nvSpPr>
        <p:spPr>
          <a:xfrm>
            <a:off x="381000" y="4730899"/>
            <a:ext cx="7848600" cy="1921515"/>
          </a:xfrm>
        </p:spPr>
        <p:txBody>
          <a:bodyPr>
            <a:noAutofit/>
          </a:bodyPr>
          <a:lstStyle/>
          <a:p>
            <a:pPr algn="ctr"/>
            <a:r>
              <a:rPr lang="fr-FR" sz="4000" dirty="0">
                <a:latin typeface="Bahnschrift SemiBold" panose="020B0502040204020203" pitchFamily="34" charset="0"/>
              </a:rPr>
              <a:t>Exemple de Positionnement certificatif</a:t>
            </a:r>
            <a:endParaRPr lang="fr-FR" sz="4000" dirty="0"/>
          </a:p>
        </p:txBody>
      </p:sp>
      <p:sp>
        <p:nvSpPr>
          <p:cNvPr id="3" name="Sous-titre 2">
            <a:extLst>
              <a:ext uri="{FF2B5EF4-FFF2-40B4-BE49-F238E27FC236}">
                <a16:creationId xmlns:a16="http://schemas.microsoft.com/office/drawing/2014/main" id="{2835F4F7-53A9-42DA-93E7-FCF3D112D822}"/>
              </a:ext>
            </a:extLst>
          </p:cNvPr>
          <p:cNvSpPr>
            <a:spLocks noGrp="1"/>
          </p:cNvSpPr>
          <p:nvPr>
            <p:ph type="subTitle" idx="1"/>
          </p:nvPr>
        </p:nvSpPr>
        <p:spPr/>
        <p:txBody>
          <a:bodyPr/>
          <a:lstStyle/>
          <a:p>
            <a:pPr algn="ctr"/>
            <a:r>
              <a:rPr lang="fr-FR" dirty="0"/>
              <a:t>Sous épreuve E32 – Bac Pro MA</a:t>
            </a:r>
          </a:p>
        </p:txBody>
      </p:sp>
      <p:sp>
        <p:nvSpPr>
          <p:cNvPr id="4" name="ZoneTexte 3">
            <a:extLst>
              <a:ext uri="{FF2B5EF4-FFF2-40B4-BE49-F238E27FC236}">
                <a16:creationId xmlns:a16="http://schemas.microsoft.com/office/drawing/2014/main" id="{B1E0022F-7EE1-4434-B6AA-EFE7E8E05BF9}"/>
              </a:ext>
            </a:extLst>
          </p:cNvPr>
          <p:cNvSpPr txBox="1"/>
          <p:nvPr/>
        </p:nvSpPr>
        <p:spPr>
          <a:xfrm>
            <a:off x="3446585" y="1120676"/>
            <a:ext cx="5711483" cy="2308324"/>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fr-FR" sz="3600" dirty="0">
                <a:latin typeface="Aharoni" panose="02010803020104030203" pitchFamily="2" charset="-79"/>
                <a:cs typeface="Aharoni" panose="02010803020104030203" pitchFamily="2" charset="-79"/>
              </a:rPr>
              <a:t>Le CCF « Continué »</a:t>
            </a:r>
          </a:p>
          <a:p>
            <a:pPr algn="ctr"/>
            <a:endParaRPr lang="fr-FR" sz="3600" dirty="0">
              <a:latin typeface="Aharoni" panose="02010803020104030203" pitchFamily="2" charset="-79"/>
              <a:cs typeface="Aharoni" panose="02010803020104030203" pitchFamily="2" charset="-79"/>
            </a:endParaRPr>
          </a:p>
          <a:p>
            <a:pPr algn="ctr"/>
            <a:r>
              <a:rPr lang="fr-FR" sz="3600" dirty="0">
                <a:latin typeface="Aharoni" panose="02010803020104030203" pitchFamily="2" charset="-79"/>
                <a:cs typeface="Aharoni" panose="02010803020104030203" pitchFamily="2" charset="-79"/>
              </a:rPr>
              <a:t>L’évaluation Certificative en fin de parcours</a:t>
            </a:r>
          </a:p>
        </p:txBody>
      </p:sp>
    </p:spTree>
    <p:extLst>
      <p:ext uri="{BB962C8B-B14F-4D97-AF65-F5344CB8AC3E}">
        <p14:creationId xmlns:p14="http://schemas.microsoft.com/office/powerpoint/2010/main" val="2513528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4B7FCE6B-3D3C-44CB-8F11-5B7886869526}"/>
              </a:ext>
            </a:extLst>
          </p:cNvPr>
          <p:cNvSpPr txBox="1"/>
          <p:nvPr/>
        </p:nvSpPr>
        <p:spPr>
          <a:xfrm>
            <a:off x="2040834" y="223469"/>
            <a:ext cx="9628836" cy="1200329"/>
          </a:xfrm>
          <a:prstGeom prst="rect">
            <a:avLst/>
          </a:prstGeom>
        </p:spPr>
        <p:style>
          <a:lnRef idx="3">
            <a:schemeClr val="lt1"/>
          </a:lnRef>
          <a:fillRef idx="1">
            <a:schemeClr val="accent5"/>
          </a:fillRef>
          <a:effectRef idx="1">
            <a:schemeClr val="accent5"/>
          </a:effectRef>
          <a:fontRef idx="minor">
            <a:schemeClr val="lt1"/>
          </a:fontRef>
        </p:style>
        <p:txBody>
          <a:bodyPr wrap="square" rtlCol="0">
            <a:spAutoFit/>
          </a:bodyPr>
          <a:lstStyle/>
          <a:p>
            <a:pPr algn="just"/>
            <a:r>
              <a:rPr lang="fr-FR" dirty="0">
                <a:latin typeface="Arial" panose="020B0604020202020204" pitchFamily="34" charset="0"/>
                <a:cs typeface="Arial" panose="020B0604020202020204" pitchFamily="34" charset="0"/>
              </a:rPr>
              <a:t>Le positionnement certificatif intervient en fin du cycle de formation des élèves, L’épreuve E3 vise à apprécier l’aptitude des élèves à mobiliser leurs compétences et connaissances dans le cadre de cas concrets de mise en pratique autant en milieu professionnel que sur lieu de formation.</a:t>
            </a:r>
          </a:p>
        </p:txBody>
      </p:sp>
      <p:sp>
        <p:nvSpPr>
          <p:cNvPr id="3" name="ZoneTexte 2">
            <a:extLst>
              <a:ext uri="{FF2B5EF4-FFF2-40B4-BE49-F238E27FC236}">
                <a16:creationId xmlns:a16="http://schemas.microsoft.com/office/drawing/2014/main" id="{41527891-9C0D-452E-A40A-340DCC813287}"/>
              </a:ext>
            </a:extLst>
          </p:cNvPr>
          <p:cNvSpPr txBox="1"/>
          <p:nvPr/>
        </p:nvSpPr>
        <p:spPr>
          <a:xfrm>
            <a:off x="138970" y="1474619"/>
            <a:ext cx="11864541" cy="3908762"/>
          </a:xfrm>
          <a:prstGeom prst="rect">
            <a:avLst/>
          </a:prstGeom>
          <a:noFill/>
        </p:spPr>
        <p:txBody>
          <a:bodyPr wrap="square" rtlCol="0">
            <a:spAutoFit/>
          </a:bodyPr>
          <a:lstStyle/>
          <a:p>
            <a:pPr algn="just"/>
            <a:r>
              <a:rPr lang="fr-FR" dirty="0">
                <a:latin typeface="Arial" panose="020B0604020202020204" pitchFamily="34" charset="0"/>
                <a:cs typeface="Arial" panose="020B0604020202020204" pitchFamily="34" charset="0"/>
              </a:rPr>
              <a:t>La sous épreuve E32 « Gestion de l’information et des prestations» évalue les compétences liées au bloc 2 «Gérer l’information et des prestations à des fins organisationnelles» du Bac Pro MA.</a:t>
            </a:r>
          </a:p>
          <a:p>
            <a:pPr algn="just"/>
            <a:endParaRPr lang="fr-FR" sz="1000" dirty="0">
              <a:latin typeface="Arial" panose="020B0604020202020204" pitchFamily="34" charset="0"/>
              <a:cs typeface="Arial" panose="020B0604020202020204" pitchFamily="34" charset="0"/>
            </a:endParaRPr>
          </a:p>
          <a:p>
            <a:pPr algn="just"/>
            <a:r>
              <a:rPr lang="fr-FR" b="1" dirty="0">
                <a:latin typeface="Arial" panose="020B0604020202020204" pitchFamily="34" charset="0"/>
                <a:cs typeface="Arial" panose="020B0604020202020204" pitchFamily="34" charset="0"/>
              </a:rPr>
              <a:t>Les critères d’évaluation sont:</a:t>
            </a:r>
          </a:p>
          <a:p>
            <a:pPr marL="285750" indent="-285750" algn="just">
              <a:buFont typeface="Arial" panose="020B0604020202020204" pitchFamily="34" charset="0"/>
              <a:buChar char="•"/>
            </a:pPr>
            <a:r>
              <a:rPr lang="fr-FR" b="1" dirty="0">
                <a:latin typeface="Arial" panose="020B0604020202020204" pitchFamily="34" charset="0"/>
                <a:cs typeface="Arial" panose="020B0604020202020204" pitchFamily="34" charset="0"/>
              </a:rPr>
              <a:t>Pour gérer l’information:</a:t>
            </a:r>
          </a:p>
          <a:p>
            <a:pPr marL="742950" lvl="1" indent="-285750" algn="just">
              <a:buFont typeface="Arial" panose="020B0604020202020204" pitchFamily="34" charset="0"/>
              <a:buChar char="•"/>
            </a:pPr>
            <a:r>
              <a:rPr lang="fr-FR" sz="1400" dirty="0">
                <a:latin typeface="Arial" panose="020B0604020202020204" pitchFamily="34" charset="0"/>
                <a:cs typeface="Arial" panose="020B0604020202020204" pitchFamily="34" charset="0"/>
              </a:rPr>
              <a:t>Les informations recueillies sont pertinentes, fiables et utiles à l’organisation;</a:t>
            </a:r>
          </a:p>
          <a:p>
            <a:pPr marL="742950" lvl="1" indent="-285750" algn="just">
              <a:buFont typeface="Arial" panose="020B0604020202020204" pitchFamily="34" charset="0"/>
              <a:buChar char="•"/>
            </a:pPr>
            <a:r>
              <a:rPr lang="fr-FR" sz="1400" dirty="0">
                <a:latin typeface="Arial" panose="020B0604020202020204" pitchFamily="34" charset="0"/>
                <a:cs typeface="Arial" panose="020B0604020202020204" pitchFamily="34" charset="0"/>
              </a:rPr>
              <a:t>Le système d’information est utilisé de manière efficace;</a:t>
            </a:r>
          </a:p>
          <a:p>
            <a:pPr marL="742950" lvl="1" indent="-285750" algn="just">
              <a:buFont typeface="Arial" panose="020B0604020202020204" pitchFamily="34" charset="0"/>
              <a:buChar char="•"/>
            </a:pPr>
            <a:r>
              <a:rPr lang="fr-FR" sz="1400" dirty="0">
                <a:latin typeface="Arial" panose="020B0604020202020204" pitchFamily="34" charset="0"/>
                <a:cs typeface="Arial" panose="020B0604020202020204" pitchFamily="34" charset="0"/>
              </a:rPr>
              <a:t>Le compte rendu d’activités permet la continuité du service et le suivi des activités</a:t>
            </a:r>
          </a:p>
          <a:p>
            <a:pPr marL="285750" indent="-285750" algn="just">
              <a:buFont typeface="Arial" panose="020B0604020202020204" pitchFamily="34" charset="0"/>
              <a:buChar char="•"/>
            </a:pPr>
            <a:r>
              <a:rPr lang="fr-FR" b="1" dirty="0">
                <a:latin typeface="Arial" panose="020B0604020202020204" pitchFamily="34" charset="0"/>
                <a:cs typeface="Arial" panose="020B0604020202020204" pitchFamily="34" charset="0"/>
              </a:rPr>
              <a:t>Pour gérer des prestations internes et externes:</a:t>
            </a:r>
          </a:p>
          <a:p>
            <a:pPr marL="742950" lvl="1" indent="-285750" algn="just">
              <a:buFont typeface="Arial" panose="020B0604020202020204" pitchFamily="34" charset="0"/>
              <a:buChar char="•"/>
            </a:pPr>
            <a:r>
              <a:rPr lang="fr-FR" sz="1400" dirty="0">
                <a:latin typeface="Arial" panose="020B0604020202020204" pitchFamily="34" charset="0"/>
                <a:cs typeface="Arial" panose="020B0604020202020204" pitchFamily="34" charset="0"/>
              </a:rPr>
              <a:t>Les besoins en prestations sont identifiés et la réponse est adaptée;</a:t>
            </a:r>
          </a:p>
          <a:p>
            <a:pPr marL="742950" lvl="1" indent="-285750" algn="just">
              <a:buFont typeface="Arial" panose="020B0604020202020204" pitchFamily="34" charset="0"/>
              <a:buChar char="•"/>
            </a:pPr>
            <a:r>
              <a:rPr lang="fr-FR" sz="1400" dirty="0">
                <a:latin typeface="Arial" panose="020B0604020202020204" pitchFamily="34" charset="0"/>
                <a:cs typeface="Arial" panose="020B0604020202020204" pitchFamily="34" charset="0"/>
              </a:rPr>
              <a:t>La qualité de la prestation est évalué et fait l’objet, le cas échéant de mesures correctives.</a:t>
            </a:r>
          </a:p>
          <a:p>
            <a:pPr marL="285750" indent="-285750" algn="just">
              <a:buFont typeface="Arial" panose="020B0604020202020204" pitchFamily="34" charset="0"/>
              <a:buChar char="•"/>
            </a:pPr>
            <a:r>
              <a:rPr lang="fr-FR" b="1" dirty="0">
                <a:latin typeface="Arial" panose="020B0604020202020204" pitchFamily="34" charset="0"/>
                <a:cs typeface="Arial" panose="020B0604020202020204" pitchFamily="34" charset="0"/>
              </a:rPr>
              <a:t>Pour contribuer à la mise en œuvre de projet lié à l’accueil:</a:t>
            </a:r>
          </a:p>
          <a:p>
            <a:pPr marL="742950" lvl="1" indent="-285750" algn="just">
              <a:buFont typeface="Arial" panose="020B0604020202020204" pitchFamily="34" charset="0"/>
              <a:buChar char="•"/>
            </a:pPr>
            <a:r>
              <a:rPr lang="fr-FR" sz="1400" dirty="0">
                <a:latin typeface="Arial" panose="020B0604020202020204" pitchFamily="34" charset="0"/>
                <a:cs typeface="Arial" panose="020B0604020202020204" pitchFamily="34" charset="0"/>
              </a:rPr>
              <a:t>L’action menée répond de manière efficace aux enjeux du projet,</a:t>
            </a:r>
          </a:p>
          <a:p>
            <a:pPr marL="742950" lvl="1" indent="-285750" algn="just">
              <a:buFont typeface="Arial" panose="020B0604020202020204" pitchFamily="34" charset="0"/>
              <a:buChar char="•"/>
            </a:pPr>
            <a:r>
              <a:rPr lang="fr-FR" sz="1400" dirty="0">
                <a:latin typeface="Arial" panose="020B0604020202020204" pitchFamily="34" charset="0"/>
                <a:cs typeface="Arial" panose="020B0604020202020204" pitchFamily="34" charset="0"/>
              </a:rPr>
              <a:t>La coordination entre les acteurs impliqués garantit une action performante,</a:t>
            </a:r>
          </a:p>
          <a:p>
            <a:pPr marL="742950" lvl="1" indent="-285750" algn="just">
              <a:buFont typeface="Arial" panose="020B0604020202020204" pitchFamily="34" charset="0"/>
              <a:buChar char="•"/>
            </a:pPr>
            <a:r>
              <a:rPr lang="fr-FR" sz="1400" dirty="0">
                <a:latin typeface="Arial" panose="020B0604020202020204" pitchFamily="34" charset="0"/>
                <a:cs typeface="Arial" panose="020B0604020202020204" pitchFamily="34" charset="0"/>
              </a:rPr>
              <a:t>Les points forts et le points d’amélioration sont repérés et communiqués formellement. </a:t>
            </a:r>
          </a:p>
          <a:p>
            <a:pPr marL="285750" indent="-285750" algn="just">
              <a:buFont typeface="Arial" panose="020B0604020202020204" pitchFamily="34" charset="0"/>
              <a:buChar char="•"/>
            </a:pPr>
            <a:endParaRPr lang="fr-FR" b="1" dirty="0">
              <a:latin typeface="Arial" panose="020B0604020202020204" pitchFamily="34" charset="0"/>
              <a:cs typeface="Arial" panose="020B0604020202020204" pitchFamily="34" charset="0"/>
            </a:endParaRPr>
          </a:p>
        </p:txBody>
      </p:sp>
      <p:sp>
        <p:nvSpPr>
          <p:cNvPr id="4" name="ZoneTexte 3">
            <a:extLst>
              <a:ext uri="{FF2B5EF4-FFF2-40B4-BE49-F238E27FC236}">
                <a16:creationId xmlns:a16="http://schemas.microsoft.com/office/drawing/2014/main" id="{4A465430-E09B-473B-8573-B4BF265EA97B}"/>
              </a:ext>
            </a:extLst>
          </p:cNvPr>
          <p:cNvSpPr txBox="1"/>
          <p:nvPr/>
        </p:nvSpPr>
        <p:spPr>
          <a:xfrm>
            <a:off x="188488" y="5133288"/>
            <a:ext cx="11815023" cy="1477328"/>
          </a:xfrm>
          <a:prstGeom prst="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wrap="square" rtlCol="0">
            <a:spAutoFit/>
          </a:bodyPr>
          <a:lstStyle/>
          <a:p>
            <a:pPr algn="just"/>
            <a:r>
              <a:rPr lang="fr-FR" dirty="0">
                <a:solidFill>
                  <a:srgbClr val="0070C0"/>
                </a:solidFill>
                <a:latin typeface="Arial" panose="020B0604020202020204" pitchFamily="34" charset="0"/>
                <a:cs typeface="Arial" panose="020B0604020202020204" pitchFamily="34" charset="0"/>
              </a:rPr>
              <a:t>L’évaluation se fait à partir des travaux professionnels de l’élève réalisés tout au long de son cycle de formation. La commission d’évaluation comprend les professeurs d’enseignements professionnels de l’élève. Il est possible de convier le ou les tuteurs en entreprise de l’élève.</a:t>
            </a:r>
          </a:p>
          <a:p>
            <a:pPr algn="just"/>
            <a:r>
              <a:rPr lang="fr-FR" dirty="0">
                <a:solidFill>
                  <a:srgbClr val="0070C0"/>
                </a:solidFill>
                <a:latin typeface="Arial" panose="020B0604020202020204" pitchFamily="34" charset="0"/>
                <a:cs typeface="Arial" panose="020B0604020202020204" pitchFamily="34" charset="0"/>
              </a:rPr>
              <a:t>Le positionnement est réalisé sur une grille d’aide au positionnement. Cette grille devra être argumentée et être transmise au jury de délibération.</a:t>
            </a:r>
          </a:p>
        </p:txBody>
      </p:sp>
      <p:sp>
        <p:nvSpPr>
          <p:cNvPr id="5" name="ZoneTexte 4">
            <a:extLst>
              <a:ext uri="{FF2B5EF4-FFF2-40B4-BE49-F238E27FC236}">
                <a16:creationId xmlns:a16="http://schemas.microsoft.com/office/drawing/2014/main" id="{76D0FDE5-1E84-4121-90F5-DBA54F52128D}"/>
              </a:ext>
            </a:extLst>
          </p:cNvPr>
          <p:cNvSpPr txBox="1"/>
          <p:nvPr/>
        </p:nvSpPr>
        <p:spPr>
          <a:xfrm rot="19447607">
            <a:off x="171090" y="424984"/>
            <a:ext cx="1620611" cy="578882"/>
          </a:xfrm>
          <a:prstGeom prst="roundRect">
            <a:avLst/>
          </a:prstGeom>
          <a:solidFill>
            <a:schemeClr val="accent4">
              <a:lumMod val="60000"/>
              <a:lumOff val="40000"/>
            </a:schemeClr>
          </a:solidFill>
        </p:spPr>
        <p:style>
          <a:lnRef idx="0">
            <a:schemeClr val="accent4"/>
          </a:lnRef>
          <a:fillRef idx="3">
            <a:schemeClr val="accent4"/>
          </a:fillRef>
          <a:effectRef idx="3">
            <a:schemeClr val="accent4"/>
          </a:effectRef>
          <a:fontRef idx="minor">
            <a:schemeClr val="lt1"/>
          </a:fontRef>
        </p:style>
        <p:txBody>
          <a:bodyPr wrap="square" rtlCol="0" anchor="ctr">
            <a:spAutoFit/>
          </a:bodyPr>
          <a:lstStyle/>
          <a:p>
            <a:pPr algn="ctr"/>
            <a:r>
              <a:rPr lang="fr-FR" sz="2800" dirty="0">
                <a:solidFill>
                  <a:srgbClr val="0070C0"/>
                </a:solidFill>
              </a:rPr>
              <a:t>Rappel</a:t>
            </a:r>
          </a:p>
        </p:txBody>
      </p:sp>
    </p:spTree>
    <p:extLst>
      <p:ext uri="{BB962C8B-B14F-4D97-AF65-F5344CB8AC3E}">
        <p14:creationId xmlns:p14="http://schemas.microsoft.com/office/powerpoint/2010/main" val="2189596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3E50775B-999A-43F6-B08D-B5372CDE6F25}"/>
              </a:ext>
            </a:extLst>
          </p:cNvPr>
          <p:cNvSpPr txBox="1"/>
          <p:nvPr/>
        </p:nvSpPr>
        <p:spPr>
          <a:xfrm rot="19447607">
            <a:off x="149042" y="690019"/>
            <a:ext cx="1902608" cy="1055608"/>
          </a:xfrm>
          <a:prstGeom prst="roundRect">
            <a:avLst/>
          </a:prstGeom>
          <a:solidFill>
            <a:schemeClr val="accent4">
              <a:lumMod val="60000"/>
              <a:lumOff val="40000"/>
            </a:schemeClr>
          </a:solidFill>
        </p:spPr>
        <p:style>
          <a:lnRef idx="0">
            <a:schemeClr val="accent4"/>
          </a:lnRef>
          <a:fillRef idx="3">
            <a:schemeClr val="accent4"/>
          </a:fillRef>
          <a:effectRef idx="3">
            <a:schemeClr val="accent4"/>
          </a:effectRef>
          <a:fontRef idx="minor">
            <a:schemeClr val="lt1"/>
          </a:fontRef>
        </p:style>
        <p:txBody>
          <a:bodyPr wrap="square" rtlCol="0" anchor="ctr">
            <a:spAutoFit/>
          </a:bodyPr>
          <a:lstStyle/>
          <a:p>
            <a:pPr algn="ctr"/>
            <a:r>
              <a:rPr lang="fr-FR" sz="2800" dirty="0">
                <a:solidFill>
                  <a:srgbClr val="0070C0"/>
                </a:solidFill>
              </a:rPr>
              <a:t>A vous de jouer </a:t>
            </a:r>
          </a:p>
        </p:txBody>
      </p:sp>
      <p:sp>
        <p:nvSpPr>
          <p:cNvPr id="5" name="ZoneTexte 4">
            <a:extLst>
              <a:ext uri="{FF2B5EF4-FFF2-40B4-BE49-F238E27FC236}">
                <a16:creationId xmlns:a16="http://schemas.microsoft.com/office/drawing/2014/main" id="{7222FA88-479E-458C-83FB-3CAAD85E7C0F}"/>
              </a:ext>
            </a:extLst>
          </p:cNvPr>
          <p:cNvSpPr txBox="1"/>
          <p:nvPr/>
        </p:nvSpPr>
        <p:spPr>
          <a:xfrm>
            <a:off x="2180492" y="407963"/>
            <a:ext cx="9481625" cy="2553891"/>
          </a:xfrm>
          <a:prstGeom prst="wedgeRoundRectCallout">
            <a:avLst>
              <a:gd name="adj1" fmla="val 26496"/>
              <a:gd name="adj2" fmla="val 77523"/>
              <a:gd name="adj3" fmla="val 16667"/>
            </a:avLst>
          </a:prstGeom>
          <a:noFill/>
          <a:ln w="28575">
            <a:solidFill>
              <a:srgbClr val="7030A0"/>
            </a:solidFill>
          </a:ln>
        </p:spPr>
        <p:txBody>
          <a:bodyPr wrap="square" rtlCol="0">
            <a:spAutoFit/>
          </a:bodyPr>
          <a:lstStyle/>
          <a:p>
            <a:pPr algn="just"/>
            <a:r>
              <a:rPr lang="fr-FR" dirty="0">
                <a:latin typeface="Arial" panose="020B0604020202020204" pitchFamily="34" charset="0"/>
                <a:cs typeface="Arial" panose="020B0604020202020204" pitchFamily="34" charset="0"/>
              </a:rPr>
              <a:t>Ce jour, les 3 enseignants de techniques professionnelles de la classe de terminale bac pro Métiers de l’Accueil, se sont réunis afin d’établir les positionnements certificatifs des élèves. </a:t>
            </a:r>
          </a:p>
          <a:p>
            <a:pPr algn="just"/>
            <a:endParaRPr lang="fr-FR" dirty="0">
              <a:latin typeface="Arial" panose="020B0604020202020204" pitchFamily="34" charset="0"/>
              <a:cs typeface="Arial" panose="020B0604020202020204" pitchFamily="34" charset="0"/>
            </a:endParaRPr>
          </a:p>
          <a:p>
            <a:pPr algn="just"/>
            <a:r>
              <a:rPr lang="fr-FR" dirty="0">
                <a:latin typeface="Arial" panose="020B0604020202020204" pitchFamily="34" charset="0"/>
                <a:cs typeface="Arial" panose="020B0604020202020204" pitchFamily="34" charset="0"/>
              </a:rPr>
              <a:t>Pour positionner les élèves, ils se sont basés sur :</a:t>
            </a:r>
          </a:p>
          <a:p>
            <a:pPr marL="285750" indent="-285750" algn="just">
              <a:buFont typeface="Arial" panose="020B0604020202020204" pitchFamily="34" charset="0"/>
              <a:buChar char="•"/>
            </a:pPr>
            <a:r>
              <a:rPr lang="fr-FR" dirty="0">
                <a:latin typeface="Arial" panose="020B0604020202020204" pitchFamily="34" charset="0"/>
                <a:cs typeface="Arial" panose="020B0604020202020204" pitchFamily="34" charset="0"/>
              </a:rPr>
              <a:t>Le tableau de suivi individuel des compétences de chaque élève</a:t>
            </a:r>
          </a:p>
          <a:p>
            <a:pPr marL="285750" indent="-285750" algn="just">
              <a:buFont typeface="Arial" panose="020B0604020202020204" pitchFamily="34" charset="0"/>
              <a:buChar char="•"/>
            </a:pPr>
            <a:r>
              <a:rPr lang="fr-FR" dirty="0">
                <a:latin typeface="Arial" panose="020B0604020202020204" pitchFamily="34" charset="0"/>
                <a:cs typeface="Arial" panose="020B0604020202020204" pitchFamily="34" charset="0"/>
              </a:rPr>
              <a:t>Les traces collectées pour chacun tout au long de leur formation. Traces collectées et stockées au sein d’un portfolio. </a:t>
            </a:r>
          </a:p>
        </p:txBody>
      </p:sp>
      <p:sp>
        <p:nvSpPr>
          <p:cNvPr id="6" name="ZoneTexte 5">
            <a:extLst>
              <a:ext uri="{FF2B5EF4-FFF2-40B4-BE49-F238E27FC236}">
                <a16:creationId xmlns:a16="http://schemas.microsoft.com/office/drawing/2014/main" id="{D79B6491-BDE6-49B6-BAA8-BCECE48FB0BD}"/>
              </a:ext>
            </a:extLst>
          </p:cNvPr>
          <p:cNvSpPr txBox="1"/>
          <p:nvPr/>
        </p:nvSpPr>
        <p:spPr>
          <a:xfrm>
            <a:off x="646294" y="3181058"/>
            <a:ext cx="5772443" cy="1021556"/>
          </a:xfrm>
          <a:prstGeom prst="wedgeRoundRectCallout">
            <a:avLst>
              <a:gd name="adj1" fmla="val 58371"/>
              <a:gd name="adj2" fmla="val -7731"/>
              <a:gd name="adj3" fmla="val 16667"/>
            </a:avLst>
          </a:prstGeom>
          <a:noFill/>
          <a:ln w="28575">
            <a:solidFill>
              <a:srgbClr val="FFC000"/>
            </a:solidFill>
          </a:ln>
        </p:spPr>
        <p:txBody>
          <a:bodyPr wrap="square" rtlCol="0">
            <a:spAutoFit/>
          </a:bodyPr>
          <a:lstStyle/>
          <a:p>
            <a:r>
              <a:rPr lang="fr-FR" dirty="0">
                <a:latin typeface="Arial" panose="020B0604020202020204" pitchFamily="34" charset="0"/>
                <a:cs typeface="Arial" panose="020B0604020202020204" pitchFamily="34" charset="0"/>
              </a:rPr>
              <a:t>Les enseignants doivent actuellement se positionner sur le cas d’Alyssa GGGGG qui est désormais en terminale.</a:t>
            </a:r>
          </a:p>
        </p:txBody>
      </p:sp>
      <p:sp>
        <p:nvSpPr>
          <p:cNvPr id="8" name="ZoneTexte 7">
            <a:extLst>
              <a:ext uri="{FF2B5EF4-FFF2-40B4-BE49-F238E27FC236}">
                <a16:creationId xmlns:a16="http://schemas.microsoft.com/office/drawing/2014/main" id="{B4F016B1-169A-451F-8310-F9AD776375FC}"/>
              </a:ext>
            </a:extLst>
          </p:cNvPr>
          <p:cNvSpPr txBox="1"/>
          <p:nvPr/>
        </p:nvSpPr>
        <p:spPr>
          <a:xfrm>
            <a:off x="646294" y="4611566"/>
            <a:ext cx="6098344" cy="1804749"/>
          </a:xfrm>
          <a:prstGeom prst="wedgeRoundRectCallout">
            <a:avLst>
              <a:gd name="adj1" fmla="val 56676"/>
              <a:gd name="adj2" fmla="val -38133"/>
              <a:gd name="adj3" fmla="val 16667"/>
            </a:avLst>
          </a:prstGeom>
          <a:noFill/>
          <a:ln w="28575">
            <a:solidFill>
              <a:srgbClr val="00B050"/>
            </a:solidFill>
          </a:ln>
        </p:spPr>
        <p:txBody>
          <a:bodyPr wrap="square">
            <a:spAutoFit/>
          </a:bodyPr>
          <a:lstStyle/>
          <a:p>
            <a:r>
              <a:rPr lang="fr-FR" dirty="0">
                <a:latin typeface="Arial" panose="020B0604020202020204" pitchFamily="34" charset="0"/>
                <a:cs typeface="Arial" panose="020B0604020202020204" pitchFamily="34" charset="0"/>
              </a:rPr>
              <a:t>Votre rôle est de les aider à la positionner sur la grille E32 (</a:t>
            </a:r>
            <a:r>
              <a:rPr lang="fr-FR" dirty="0" err="1">
                <a:latin typeface="Arial" panose="020B0604020202020204" pitchFamily="34" charset="0"/>
                <a:cs typeface="Arial" panose="020B0604020202020204" pitchFamily="34" charset="0"/>
              </a:rPr>
              <a:t>cf</a:t>
            </a:r>
            <a:r>
              <a:rPr lang="fr-FR" dirty="0">
                <a:latin typeface="Arial" panose="020B0604020202020204" pitchFamily="34" charset="0"/>
                <a:cs typeface="Arial" panose="020B0604020202020204" pitchFamily="34" charset="0"/>
              </a:rPr>
              <a:t>-grille en annexe) </a:t>
            </a:r>
          </a:p>
          <a:p>
            <a:endParaRPr lang="fr-FR" sz="1000" dirty="0">
              <a:latin typeface="Arial" panose="020B0604020202020204" pitchFamily="34" charset="0"/>
              <a:cs typeface="Arial" panose="020B0604020202020204" pitchFamily="34" charset="0"/>
            </a:endParaRPr>
          </a:p>
          <a:p>
            <a:r>
              <a:rPr lang="fr-FR" dirty="0">
                <a:latin typeface="Arial" panose="020B0604020202020204" pitchFamily="34" charset="0"/>
                <a:cs typeface="Arial" panose="020B0604020202020204" pitchFamily="34" charset="0"/>
              </a:rPr>
              <a:t>Pour ce faire, aidez vous de vos réflexions précédentes et des éléments communiqués sur les diapositives suivantes…</a:t>
            </a:r>
          </a:p>
        </p:txBody>
      </p:sp>
      <p:pic>
        <p:nvPicPr>
          <p:cNvPr id="1026" name="Picture 2" descr="Résultat de recherche d'images pour &quot;petits bonhomme à importer pour PPT&quot; | Bonhomme  blanc, Image bonhomme, Portage salarial">
            <a:extLst>
              <a:ext uri="{FF2B5EF4-FFF2-40B4-BE49-F238E27FC236}">
                <a16:creationId xmlns:a16="http://schemas.microsoft.com/office/drawing/2014/main" id="{6A1E3FEB-D482-496D-980E-024EFA8B0B2F}"/>
              </a:ext>
            </a:extLst>
          </p:cNvPr>
          <p:cNvPicPr>
            <a:picLocks noChangeAspect="1" noChangeArrowheads="1"/>
          </p:cNvPicPr>
          <p:nvPr/>
        </p:nvPicPr>
        <p:blipFill>
          <a:blip r:embed="rId2">
            <a:clrChange>
              <a:clrFrom>
                <a:srgbClr val="FDFDFD"/>
              </a:clrFrom>
              <a:clrTo>
                <a:srgbClr val="FDFDFD">
                  <a:alpha val="0"/>
                </a:srgbClr>
              </a:clrTo>
            </a:clrChange>
            <a:extLst>
              <a:ext uri="{28A0092B-C50C-407E-A947-70E740481C1C}">
                <a14:useLocalDpi xmlns:a14="http://schemas.microsoft.com/office/drawing/2010/main" val="0"/>
              </a:ext>
            </a:extLst>
          </a:blip>
          <a:srcRect/>
          <a:stretch>
            <a:fillRect/>
          </a:stretch>
        </p:blipFill>
        <p:spPr bwMode="auto">
          <a:xfrm flipH="1">
            <a:off x="7186949" y="2773095"/>
            <a:ext cx="3431813" cy="36769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24981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23653DDF-D2FC-4372-A133-442EA11173EF}"/>
              </a:ext>
            </a:extLst>
          </p:cNvPr>
          <p:cNvSpPr txBox="1"/>
          <p:nvPr/>
        </p:nvSpPr>
        <p:spPr>
          <a:xfrm rot="20800698">
            <a:off x="194563" y="546612"/>
            <a:ext cx="3434591" cy="1055608"/>
          </a:xfrm>
          <a:prstGeom prst="roundRect">
            <a:avLst/>
          </a:prstGeom>
          <a:solidFill>
            <a:schemeClr val="accent4">
              <a:lumMod val="60000"/>
              <a:lumOff val="40000"/>
            </a:schemeClr>
          </a:solidFill>
        </p:spPr>
        <p:style>
          <a:lnRef idx="0">
            <a:schemeClr val="accent4"/>
          </a:lnRef>
          <a:fillRef idx="3">
            <a:schemeClr val="accent4"/>
          </a:fillRef>
          <a:effectRef idx="3">
            <a:schemeClr val="accent4"/>
          </a:effectRef>
          <a:fontRef idx="minor">
            <a:schemeClr val="lt1"/>
          </a:fontRef>
        </p:style>
        <p:txBody>
          <a:bodyPr wrap="square" rtlCol="0" anchor="ctr">
            <a:spAutoFit/>
          </a:bodyPr>
          <a:lstStyle/>
          <a:p>
            <a:pPr algn="ctr"/>
            <a:r>
              <a:rPr lang="fr-FR" sz="2800" dirty="0">
                <a:solidFill>
                  <a:srgbClr val="0070C0"/>
                </a:solidFill>
              </a:rPr>
              <a:t>Éléments d’aide au positionnement (1)</a:t>
            </a:r>
          </a:p>
        </p:txBody>
      </p:sp>
      <p:sp>
        <p:nvSpPr>
          <p:cNvPr id="3" name="ZoneTexte 2">
            <a:extLst>
              <a:ext uri="{FF2B5EF4-FFF2-40B4-BE49-F238E27FC236}">
                <a16:creationId xmlns:a16="http://schemas.microsoft.com/office/drawing/2014/main" id="{13D681B2-3083-4E57-9B6C-A5F475D68371}"/>
              </a:ext>
            </a:extLst>
          </p:cNvPr>
          <p:cNvSpPr txBox="1"/>
          <p:nvPr/>
        </p:nvSpPr>
        <p:spPr>
          <a:xfrm>
            <a:off x="4487593" y="474251"/>
            <a:ext cx="6963508" cy="1200329"/>
          </a:xfrm>
          <a:prstGeom prst="rect">
            <a:avLst/>
          </a:prstGeom>
        </p:spPr>
        <p:style>
          <a:lnRef idx="2">
            <a:schemeClr val="accent2"/>
          </a:lnRef>
          <a:fillRef idx="1">
            <a:schemeClr val="lt1"/>
          </a:fillRef>
          <a:effectRef idx="0">
            <a:schemeClr val="accent2"/>
          </a:effectRef>
          <a:fontRef idx="minor">
            <a:schemeClr val="dk1"/>
          </a:fontRef>
        </p:style>
        <p:txBody>
          <a:bodyPr wrap="square" rtlCol="0" anchor="ctr">
            <a:spAutoFit/>
          </a:bodyPr>
          <a:lstStyle/>
          <a:p>
            <a:r>
              <a:rPr lang="fr-FR" dirty="0">
                <a:latin typeface="Arial" panose="020B0604020202020204" pitchFamily="34" charset="0"/>
                <a:cs typeface="Arial" panose="020B0604020202020204" pitchFamily="34" charset="0"/>
              </a:rPr>
              <a:t>L’appréciation globale de Alyssa démontre qu’il s’agit d’une élève appliquée et investie dans sa formation. Elle a toujours su prendre en compte les conseils et éléments de remédiation afin de parfaire sa pratique et ainsi progresser et gagner en compétence.</a:t>
            </a:r>
            <a:endParaRPr lang="fr-FR" dirty="0"/>
          </a:p>
        </p:txBody>
      </p:sp>
      <p:sp>
        <p:nvSpPr>
          <p:cNvPr id="5" name="ZoneTexte 4">
            <a:extLst>
              <a:ext uri="{FF2B5EF4-FFF2-40B4-BE49-F238E27FC236}">
                <a16:creationId xmlns:a16="http://schemas.microsoft.com/office/drawing/2014/main" id="{27C1E6F3-BA09-4E56-BB72-3BB9ABF32ACC}"/>
              </a:ext>
            </a:extLst>
          </p:cNvPr>
          <p:cNvSpPr txBox="1"/>
          <p:nvPr/>
        </p:nvSpPr>
        <p:spPr>
          <a:xfrm>
            <a:off x="728002" y="2134162"/>
            <a:ext cx="9533207" cy="1754326"/>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fr-FR" dirty="0">
                <a:latin typeface="Arial" panose="020B0604020202020204" pitchFamily="34" charset="0"/>
                <a:cs typeface="Arial" panose="020B0604020202020204" pitchFamily="34" charset="0"/>
              </a:rPr>
              <a:t>Le Tableau de suivi de ses compétences montre qu’elle a gagné en niveau compétence tout au long de sa formation. Elle arrive, en fin de formation,  à traiter des situations au degré de complexité de niveau 1,2 et 3 sans aucune aide. </a:t>
            </a:r>
          </a:p>
          <a:p>
            <a:r>
              <a:rPr lang="fr-FR" dirty="0">
                <a:latin typeface="Arial" panose="020B0604020202020204" pitchFamily="34" charset="0"/>
                <a:cs typeface="Arial" panose="020B0604020202020204" pitchFamily="34" charset="0"/>
              </a:rPr>
              <a:t>Pour les tâches de niveau 4, elle consulte parfois ses fiches ressources et/ou sollicite un simple avis de ses camarades ou de son enseignant ( = vérifier qu’elle est sur le bon cheminement)</a:t>
            </a:r>
          </a:p>
        </p:txBody>
      </p:sp>
      <p:sp>
        <p:nvSpPr>
          <p:cNvPr id="6" name="ZoneTexte 5">
            <a:extLst>
              <a:ext uri="{FF2B5EF4-FFF2-40B4-BE49-F238E27FC236}">
                <a16:creationId xmlns:a16="http://schemas.microsoft.com/office/drawing/2014/main" id="{F1D74B8C-DBF1-45EC-A2DB-902B3BBA2922}"/>
              </a:ext>
            </a:extLst>
          </p:cNvPr>
          <p:cNvSpPr txBox="1"/>
          <p:nvPr/>
        </p:nvSpPr>
        <p:spPr>
          <a:xfrm>
            <a:off x="1911858" y="4335155"/>
            <a:ext cx="9533207" cy="2185214"/>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fr-FR" dirty="0">
                <a:latin typeface="Arial" panose="020B0604020202020204" pitchFamily="34" charset="0"/>
                <a:cs typeface="Arial" panose="020B0604020202020204" pitchFamily="34" charset="0"/>
              </a:rPr>
              <a:t>Globalement, en ce qui concerne les compétences du bloc 2, Alyssa sait:</a:t>
            </a:r>
          </a:p>
          <a:p>
            <a:endParaRPr lang="fr-FR" sz="1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fr-FR" dirty="0">
                <a:latin typeface="Arial" panose="020B0604020202020204" pitchFamily="34" charset="0"/>
                <a:cs typeface="Arial" panose="020B0604020202020204" pitchFamily="34" charset="0"/>
              </a:rPr>
              <a:t>Faire sans aide;</a:t>
            </a:r>
          </a:p>
          <a:p>
            <a:pPr marL="285750" indent="-285750">
              <a:buFont typeface="Arial" panose="020B0604020202020204" pitchFamily="34" charset="0"/>
              <a:buChar char="•"/>
            </a:pPr>
            <a:r>
              <a:rPr lang="fr-FR" dirty="0">
                <a:latin typeface="Arial" panose="020B0604020202020204" pitchFamily="34" charset="0"/>
                <a:cs typeface="Arial" panose="020B0604020202020204" pitchFamily="34" charset="0"/>
              </a:rPr>
              <a:t>Réaliser des productions dont les résultats correspondent aux attendus;</a:t>
            </a:r>
          </a:p>
          <a:p>
            <a:pPr marL="285750" indent="-285750">
              <a:buFont typeface="Arial" panose="020B0604020202020204" pitchFamily="34" charset="0"/>
              <a:buChar char="•"/>
            </a:pPr>
            <a:r>
              <a:rPr lang="fr-FR" dirty="0">
                <a:latin typeface="Arial" panose="020B0604020202020204" pitchFamily="34" charset="0"/>
                <a:cs typeface="Arial" panose="020B0604020202020204" pitchFamily="34" charset="0"/>
              </a:rPr>
              <a:t>Comprendre pourquoi et comment faire la tâche.</a:t>
            </a:r>
          </a:p>
          <a:p>
            <a:pPr marL="285750" indent="-285750">
              <a:buFont typeface="Arial" panose="020B0604020202020204" pitchFamily="34" charset="0"/>
              <a:buChar char="•"/>
            </a:pPr>
            <a:endParaRPr lang="fr-FR" dirty="0">
              <a:latin typeface="Arial" panose="020B0604020202020204" pitchFamily="34" charset="0"/>
              <a:cs typeface="Arial" panose="020B0604020202020204" pitchFamily="34" charset="0"/>
            </a:endParaRPr>
          </a:p>
          <a:p>
            <a:r>
              <a:rPr lang="fr-FR" dirty="0">
                <a:latin typeface="Arial" panose="020B0604020202020204" pitchFamily="34" charset="0"/>
                <a:cs typeface="Arial" panose="020B0604020202020204" pitchFamily="34" charset="0"/>
              </a:rPr>
              <a:t>Elle a néanmoins encore quelques difficultés à expliciter sa démarche et/ou proposer des actions correctives, notamment sur les tâches de niveau 3 et 4. (complexité plus élevée)</a:t>
            </a:r>
          </a:p>
        </p:txBody>
      </p:sp>
    </p:spTree>
    <p:extLst>
      <p:ext uri="{BB962C8B-B14F-4D97-AF65-F5344CB8AC3E}">
        <p14:creationId xmlns:p14="http://schemas.microsoft.com/office/powerpoint/2010/main" val="2796609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69687617-6A5E-44C1-B237-7D3D82D1A65D}"/>
              </a:ext>
            </a:extLst>
          </p:cNvPr>
          <p:cNvPicPr>
            <a:picLocks noChangeAspect="1"/>
          </p:cNvPicPr>
          <p:nvPr/>
        </p:nvPicPr>
        <p:blipFill>
          <a:blip r:embed="rId2"/>
          <a:stretch>
            <a:fillRect/>
          </a:stretch>
        </p:blipFill>
        <p:spPr>
          <a:xfrm>
            <a:off x="595115" y="1160761"/>
            <a:ext cx="11477729" cy="5532121"/>
          </a:xfrm>
          <a:prstGeom prst="rect">
            <a:avLst/>
          </a:prstGeom>
        </p:spPr>
      </p:pic>
      <p:sp>
        <p:nvSpPr>
          <p:cNvPr id="2" name="ZoneTexte 1">
            <a:extLst>
              <a:ext uri="{FF2B5EF4-FFF2-40B4-BE49-F238E27FC236}">
                <a16:creationId xmlns:a16="http://schemas.microsoft.com/office/drawing/2014/main" id="{37C09D02-56EE-49BC-BB9E-13391B1F1B07}"/>
              </a:ext>
            </a:extLst>
          </p:cNvPr>
          <p:cNvSpPr txBox="1"/>
          <p:nvPr/>
        </p:nvSpPr>
        <p:spPr>
          <a:xfrm rot="21194465">
            <a:off x="194563" y="546612"/>
            <a:ext cx="3434591" cy="1055608"/>
          </a:xfrm>
          <a:prstGeom prst="roundRect">
            <a:avLst/>
          </a:prstGeom>
          <a:solidFill>
            <a:schemeClr val="accent4">
              <a:lumMod val="60000"/>
              <a:lumOff val="40000"/>
            </a:schemeClr>
          </a:solidFill>
        </p:spPr>
        <p:style>
          <a:lnRef idx="0">
            <a:schemeClr val="accent4"/>
          </a:lnRef>
          <a:fillRef idx="3">
            <a:schemeClr val="accent4"/>
          </a:fillRef>
          <a:effectRef idx="3">
            <a:schemeClr val="accent4"/>
          </a:effectRef>
          <a:fontRef idx="minor">
            <a:schemeClr val="lt1"/>
          </a:fontRef>
        </p:style>
        <p:txBody>
          <a:bodyPr wrap="square" rtlCol="0" anchor="ctr">
            <a:spAutoFit/>
          </a:bodyPr>
          <a:lstStyle/>
          <a:p>
            <a:pPr algn="ctr"/>
            <a:r>
              <a:rPr lang="fr-FR" sz="2800" dirty="0">
                <a:solidFill>
                  <a:srgbClr val="0070C0"/>
                </a:solidFill>
              </a:rPr>
              <a:t>Extrait du tableau de suivi d’Alyssa</a:t>
            </a:r>
          </a:p>
        </p:txBody>
      </p:sp>
    </p:spTree>
    <p:extLst>
      <p:ext uri="{BB962C8B-B14F-4D97-AF65-F5344CB8AC3E}">
        <p14:creationId xmlns:p14="http://schemas.microsoft.com/office/powerpoint/2010/main" val="3814809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E0DF4A36-B923-452F-B32F-8C2E76E69961}"/>
              </a:ext>
            </a:extLst>
          </p:cNvPr>
          <p:cNvSpPr txBox="1"/>
          <p:nvPr/>
        </p:nvSpPr>
        <p:spPr>
          <a:xfrm rot="20800698">
            <a:off x="194563" y="546612"/>
            <a:ext cx="3434591" cy="1055608"/>
          </a:xfrm>
          <a:prstGeom prst="roundRect">
            <a:avLst/>
          </a:prstGeom>
          <a:solidFill>
            <a:schemeClr val="accent4">
              <a:lumMod val="60000"/>
              <a:lumOff val="40000"/>
            </a:schemeClr>
          </a:solidFill>
        </p:spPr>
        <p:style>
          <a:lnRef idx="0">
            <a:schemeClr val="accent4"/>
          </a:lnRef>
          <a:fillRef idx="3">
            <a:schemeClr val="accent4"/>
          </a:fillRef>
          <a:effectRef idx="3">
            <a:schemeClr val="accent4"/>
          </a:effectRef>
          <a:fontRef idx="minor">
            <a:schemeClr val="lt1"/>
          </a:fontRef>
        </p:style>
        <p:txBody>
          <a:bodyPr wrap="square" rtlCol="0" anchor="ctr">
            <a:spAutoFit/>
          </a:bodyPr>
          <a:lstStyle/>
          <a:p>
            <a:pPr algn="ctr"/>
            <a:r>
              <a:rPr lang="fr-FR" sz="2800" dirty="0">
                <a:solidFill>
                  <a:srgbClr val="0070C0"/>
                </a:solidFill>
              </a:rPr>
              <a:t>Éléments d’aide au positionnement (2)</a:t>
            </a:r>
          </a:p>
        </p:txBody>
      </p:sp>
      <p:sp>
        <p:nvSpPr>
          <p:cNvPr id="3" name="ZoneTexte 2">
            <a:extLst>
              <a:ext uri="{FF2B5EF4-FFF2-40B4-BE49-F238E27FC236}">
                <a16:creationId xmlns:a16="http://schemas.microsoft.com/office/drawing/2014/main" id="{49180A4E-C118-4058-BFC3-F79143113C8D}"/>
              </a:ext>
            </a:extLst>
          </p:cNvPr>
          <p:cNvSpPr txBox="1"/>
          <p:nvPr/>
        </p:nvSpPr>
        <p:spPr>
          <a:xfrm>
            <a:off x="4220308" y="393255"/>
            <a:ext cx="7399606" cy="1754326"/>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fr-FR" dirty="0">
                <a:latin typeface="Arial" panose="020B0604020202020204" pitchFamily="34" charset="0"/>
                <a:cs typeface="Arial" panose="020B0604020202020204" pitchFamily="34" charset="0"/>
              </a:rPr>
              <a:t>Alyssa lors de ses PFMP, mais aussi lors des cas « entreprise » travaillés en classe, a su recueillir des informations utiles et fiables. Elle a appliquée les bonnes méthodes et utilisés des outils pertinents pour collecter ces informations. Elle sait parfaitement exploiter le système d’information de son lieu de PFMP.  Mais rencontre parfois quelques difficultés sur des logiciels différents. </a:t>
            </a:r>
          </a:p>
        </p:txBody>
      </p:sp>
      <p:sp>
        <p:nvSpPr>
          <p:cNvPr id="4" name="ZoneTexte 3">
            <a:extLst>
              <a:ext uri="{FF2B5EF4-FFF2-40B4-BE49-F238E27FC236}">
                <a16:creationId xmlns:a16="http://schemas.microsoft.com/office/drawing/2014/main" id="{EC2C7BFA-F4B0-4BD4-900E-9903C6D1D7CC}"/>
              </a:ext>
            </a:extLst>
          </p:cNvPr>
          <p:cNvSpPr txBox="1"/>
          <p:nvPr/>
        </p:nvSpPr>
        <p:spPr>
          <a:xfrm>
            <a:off x="349349" y="2416280"/>
            <a:ext cx="8907193" cy="1477328"/>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r>
              <a:rPr lang="fr-FR" dirty="0">
                <a:solidFill>
                  <a:schemeClr val="tx1"/>
                </a:solidFill>
                <a:latin typeface="Arial" panose="020B0604020202020204" pitchFamily="34" charset="0"/>
                <a:cs typeface="Arial" panose="020B0604020202020204" pitchFamily="34" charset="0"/>
              </a:rPr>
              <a:t>Alyssa a construit plusieurs compte rendu d’activité, autant en techniques professionnelles, qu’en chef d’œuvre (rapport d’étape) ou lors de ses activités de stage (remontée d’information, compte rendu de réunion). Ces derniers ont permis la continuité et le suivi des activités. On note cependant qu’Alyssa est plus à l’aise lorsqu’il faut rendre compte à l’écrit qu’à l’oral.  </a:t>
            </a:r>
          </a:p>
        </p:txBody>
      </p:sp>
      <p:sp>
        <p:nvSpPr>
          <p:cNvPr id="8" name="ZoneTexte 7">
            <a:extLst>
              <a:ext uri="{FF2B5EF4-FFF2-40B4-BE49-F238E27FC236}">
                <a16:creationId xmlns:a16="http://schemas.microsoft.com/office/drawing/2014/main" id="{FF9F1514-E678-4E08-98BF-8E1BD8EDB622}"/>
              </a:ext>
            </a:extLst>
          </p:cNvPr>
          <p:cNvSpPr txBox="1"/>
          <p:nvPr/>
        </p:nvSpPr>
        <p:spPr>
          <a:xfrm>
            <a:off x="1969477" y="4326175"/>
            <a:ext cx="9713741" cy="1976567"/>
          </a:xfrm>
          <a:prstGeom prst="rect">
            <a:avLst/>
          </a:prstGeom>
          <a:solidFill>
            <a:srgbClr val="CC3399"/>
          </a:solidFill>
          <a:ln>
            <a:solidFill>
              <a:srgbClr val="7030A0"/>
            </a:solidFill>
          </a:ln>
        </p:spPr>
        <p:style>
          <a:lnRef idx="1">
            <a:schemeClr val="accent6"/>
          </a:lnRef>
          <a:fillRef idx="3">
            <a:schemeClr val="accent6"/>
          </a:fillRef>
          <a:effectRef idx="2">
            <a:schemeClr val="accent6"/>
          </a:effectRef>
          <a:fontRef idx="minor">
            <a:schemeClr val="lt1"/>
          </a:fontRef>
        </p:style>
        <p:txBody>
          <a:bodyPr wrap="square">
            <a:spAutoFit/>
          </a:bodyPr>
          <a:lstStyle/>
          <a:p>
            <a:pPr algn="just">
              <a:lnSpc>
                <a:spcPct val="115000"/>
              </a:lnSpc>
              <a:spcAft>
                <a:spcPts val="1000"/>
              </a:spcAft>
            </a:pPr>
            <a:r>
              <a:rPr lang="fr-FR" sz="1800" dirty="0">
                <a:solidFill>
                  <a:schemeClr val="tx1"/>
                </a:solidFill>
                <a:effectLst/>
                <a:latin typeface="Arial" panose="020B0604020202020204" pitchFamily="34" charset="0"/>
                <a:ea typeface="Calibri" panose="020F0502020204030204" pitchFamily="34" charset="0"/>
                <a:cs typeface="Arial" panose="020B0604020202020204" pitchFamily="34" charset="0"/>
              </a:rPr>
              <a:t>Alyssa a réalisé ses deux PFMP de terminale au sein de la mairie de sa petite ville. Elle s’est parfaitement approprié les procédures de prêt ou location de salle de la commune. </a:t>
            </a:r>
            <a:r>
              <a:rPr lang="fr-FR" dirty="0">
                <a:solidFill>
                  <a:schemeClr val="tx1"/>
                </a:solidFill>
                <a:latin typeface="Arial" panose="020B0604020202020204" pitchFamily="34" charset="0"/>
                <a:ea typeface="Calibri" panose="020F0502020204030204" pitchFamily="34" charset="0"/>
                <a:cs typeface="Arial" panose="020B0604020202020204" pitchFamily="34" charset="0"/>
              </a:rPr>
              <a:t>Sa tutrice lui a confié autant l’avant, le pendant que l’après des locations de salles et/ou matériel. </a:t>
            </a:r>
            <a:r>
              <a:rPr lang="fr-FR" sz="1800" dirty="0">
                <a:solidFill>
                  <a:schemeClr val="tx1"/>
                </a:solidFill>
                <a:effectLst/>
                <a:latin typeface="Arial" panose="020B0604020202020204" pitchFamily="34" charset="0"/>
                <a:ea typeface="Calibri" panose="020F0502020204030204" pitchFamily="34" charset="0"/>
                <a:cs typeface="Arial" panose="020B0604020202020204" pitchFamily="34" charset="0"/>
              </a:rPr>
              <a:t>Nous l’avons donc sollicitée pour qu’elle partage son expérience auprès de ces camarades. De plus, lors des activités similaires à réaliser en classe, nous l’avons positionner en personne référente pour aider ses camarades.  Elle maîtrise parfaitement cette compétence! </a:t>
            </a:r>
          </a:p>
        </p:txBody>
      </p:sp>
    </p:spTree>
    <p:extLst>
      <p:ext uri="{BB962C8B-B14F-4D97-AF65-F5344CB8AC3E}">
        <p14:creationId xmlns:p14="http://schemas.microsoft.com/office/powerpoint/2010/main" val="4259149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E0DF4A36-B923-452F-B32F-8C2E76E69961}"/>
              </a:ext>
            </a:extLst>
          </p:cNvPr>
          <p:cNvSpPr txBox="1"/>
          <p:nvPr/>
        </p:nvSpPr>
        <p:spPr>
          <a:xfrm rot="20800698">
            <a:off x="194563" y="546612"/>
            <a:ext cx="3434591" cy="1055608"/>
          </a:xfrm>
          <a:prstGeom prst="roundRect">
            <a:avLst/>
          </a:prstGeom>
          <a:solidFill>
            <a:schemeClr val="accent4">
              <a:lumMod val="60000"/>
              <a:lumOff val="40000"/>
            </a:schemeClr>
          </a:solidFill>
        </p:spPr>
        <p:style>
          <a:lnRef idx="0">
            <a:schemeClr val="accent4"/>
          </a:lnRef>
          <a:fillRef idx="3">
            <a:schemeClr val="accent4"/>
          </a:fillRef>
          <a:effectRef idx="3">
            <a:schemeClr val="accent4"/>
          </a:effectRef>
          <a:fontRef idx="minor">
            <a:schemeClr val="lt1"/>
          </a:fontRef>
        </p:style>
        <p:txBody>
          <a:bodyPr wrap="square" rtlCol="0" anchor="ctr">
            <a:spAutoFit/>
          </a:bodyPr>
          <a:lstStyle/>
          <a:p>
            <a:pPr algn="ctr"/>
            <a:r>
              <a:rPr lang="fr-FR" sz="2800" dirty="0">
                <a:solidFill>
                  <a:srgbClr val="0070C0"/>
                </a:solidFill>
              </a:rPr>
              <a:t>Éléments d’aide au positionnement (2)</a:t>
            </a:r>
          </a:p>
        </p:txBody>
      </p:sp>
      <p:sp>
        <p:nvSpPr>
          <p:cNvPr id="10" name="ZoneTexte 9">
            <a:extLst>
              <a:ext uri="{FF2B5EF4-FFF2-40B4-BE49-F238E27FC236}">
                <a16:creationId xmlns:a16="http://schemas.microsoft.com/office/drawing/2014/main" id="{3EDCEC33-50CD-4249-AA0D-4596D101435A}"/>
              </a:ext>
            </a:extLst>
          </p:cNvPr>
          <p:cNvSpPr txBox="1"/>
          <p:nvPr/>
        </p:nvSpPr>
        <p:spPr>
          <a:xfrm>
            <a:off x="3924299" y="391275"/>
            <a:ext cx="7400192" cy="2031325"/>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fr-FR" dirty="0">
                <a:solidFill>
                  <a:schemeClr val="tx1"/>
                </a:solidFill>
                <a:latin typeface="Arial" panose="020B0604020202020204" pitchFamily="34" charset="0"/>
                <a:cs typeface="Arial" panose="020B0604020202020204" pitchFamily="34" charset="0"/>
              </a:rPr>
              <a:t>Deux chefs d’œuvre ont été réalisés sur cette promo. De plus, au sein des heures de techniques professionnelles, Nous avons proposé un cas dit « grandeur nature » puisque nous avons demandé aux élèves d’organiser un stage Dating. Alyssa a eu du mal au début à s’approprier la démarche de projet mais une fois le diagnostic posé, elle a su proposer des actions qui répondaient correctement aux enjeux des projet. </a:t>
            </a:r>
          </a:p>
        </p:txBody>
      </p:sp>
      <p:sp>
        <p:nvSpPr>
          <p:cNvPr id="9" name="ZoneTexte 8">
            <a:extLst>
              <a:ext uri="{FF2B5EF4-FFF2-40B4-BE49-F238E27FC236}">
                <a16:creationId xmlns:a16="http://schemas.microsoft.com/office/drawing/2014/main" id="{A6799272-D9A9-458E-84B4-7AFEC8F36652}"/>
              </a:ext>
            </a:extLst>
          </p:cNvPr>
          <p:cNvSpPr txBox="1"/>
          <p:nvPr/>
        </p:nvSpPr>
        <p:spPr>
          <a:xfrm>
            <a:off x="382003" y="2501600"/>
            <a:ext cx="6398625" cy="3970318"/>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pPr algn="just"/>
            <a:r>
              <a:rPr lang="fr-FR" sz="1800" dirty="0">
                <a:solidFill>
                  <a:schemeClr val="tx1"/>
                </a:solidFill>
                <a:effectLst/>
                <a:latin typeface="Arial" panose="020B0604020202020204" pitchFamily="34" charset="0"/>
                <a:ea typeface="Calibri" panose="020F0502020204030204" pitchFamily="34" charset="0"/>
                <a:cs typeface="Arial" panose="020B0604020202020204" pitchFamily="34" charset="0"/>
              </a:rPr>
              <a:t>En ce qui concerne plus particulièrement le stage dating, elle s’est assez vite imposée comme coordonnatrice.  En effet, elle a vite pris en main la coordination de certaines sous activités liées au projet, permettant ainsi au projet d’avancer efficacement. Elle a un vrai sens du collectif.  </a:t>
            </a:r>
          </a:p>
          <a:p>
            <a:pPr algn="just"/>
            <a:r>
              <a:rPr lang="fr-FR" sz="1800" dirty="0">
                <a:solidFill>
                  <a:schemeClr val="tx1"/>
                </a:solidFill>
                <a:effectLst/>
                <a:latin typeface="Arial" panose="020B0604020202020204" pitchFamily="34" charset="0"/>
                <a:ea typeface="Calibri" panose="020F0502020204030204" pitchFamily="34" charset="0"/>
                <a:cs typeface="Arial" panose="020B0604020202020204" pitchFamily="34" charset="0"/>
              </a:rPr>
              <a:t>Elle a assuré entre autre le lien entre la classe et l’intendance afin d’organiser le buffet du jour J (échange de mail, échange avec les cuisines par téléphone, formalisation des demandes à l’écrit). </a:t>
            </a:r>
          </a:p>
          <a:p>
            <a:pPr algn="just"/>
            <a:r>
              <a:rPr lang="fr-FR" dirty="0">
                <a:solidFill>
                  <a:schemeClr val="tx1"/>
                </a:solidFill>
                <a:latin typeface="Arial" panose="020B0604020202020204" pitchFamily="34" charset="0"/>
                <a:ea typeface="Calibri" panose="020F0502020204030204" pitchFamily="34" charset="0"/>
                <a:cs typeface="Arial" panose="020B0604020202020204" pitchFamily="34" charset="0"/>
              </a:rPr>
              <a:t>Avec un de ses camarades, ils ont assurés la communication sur le site de l’établissement en échangeant régulièrement avec le référent numérique de l’établissement. </a:t>
            </a:r>
            <a:r>
              <a:rPr lang="fr-FR" sz="1800" dirty="0">
                <a:solidFill>
                  <a:schemeClr val="tx1"/>
                </a:solidFill>
                <a:effectLst/>
                <a:latin typeface="Arial" panose="020B0604020202020204" pitchFamily="34" charset="0"/>
                <a:ea typeface="Calibri" panose="020F0502020204030204" pitchFamily="34" charset="0"/>
                <a:cs typeface="Arial" panose="020B0604020202020204" pitchFamily="34" charset="0"/>
              </a:rPr>
              <a:t> </a:t>
            </a:r>
          </a:p>
          <a:p>
            <a:pPr algn="just"/>
            <a:r>
              <a:rPr lang="fr-FR" dirty="0">
                <a:solidFill>
                  <a:schemeClr val="tx1"/>
                </a:solidFill>
                <a:latin typeface="Arial" panose="020B0604020202020204" pitchFamily="34" charset="0"/>
                <a:ea typeface="Calibri" panose="020F0502020204030204" pitchFamily="34" charset="0"/>
                <a:cs typeface="Arial" panose="020B0604020202020204" pitchFamily="34" charset="0"/>
              </a:rPr>
              <a:t>Elle maitrise plutôt bien le diagramme de Gant et la liste de contrôle. </a:t>
            </a:r>
            <a:endParaRPr lang="fr-FR"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1" name="ZoneTexte 10">
            <a:extLst>
              <a:ext uri="{FF2B5EF4-FFF2-40B4-BE49-F238E27FC236}">
                <a16:creationId xmlns:a16="http://schemas.microsoft.com/office/drawing/2014/main" id="{9D44E6B9-154B-4335-94A9-7D1ED228B62B}"/>
              </a:ext>
            </a:extLst>
          </p:cNvPr>
          <p:cNvSpPr txBox="1"/>
          <p:nvPr/>
        </p:nvSpPr>
        <p:spPr>
          <a:xfrm>
            <a:off x="7127046" y="3055427"/>
            <a:ext cx="4197446" cy="2031325"/>
          </a:xfrm>
          <a:prstGeom prst="rect">
            <a:avLst/>
          </a:prstGeom>
        </p:spPr>
        <p:style>
          <a:lnRef idx="0">
            <a:schemeClr val="accent5"/>
          </a:lnRef>
          <a:fillRef idx="3">
            <a:schemeClr val="accent5"/>
          </a:fillRef>
          <a:effectRef idx="3">
            <a:schemeClr val="accent5"/>
          </a:effectRef>
          <a:fontRef idx="minor">
            <a:schemeClr val="lt1"/>
          </a:fontRef>
        </p:style>
        <p:txBody>
          <a:bodyPr wrap="square">
            <a:spAutoFit/>
          </a:bodyPr>
          <a:lstStyle/>
          <a:p>
            <a:pPr algn="just"/>
            <a:r>
              <a:rPr lang="fr-FR" sz="1800" dirty="0">
                <a:solidFill>
                  <a:schemeClr val="tx1"/>
                </a:solidFill>
                <a:effectLst/>
                <a:latin typeface="Arial" panose="020B0604020202020204" pitchFamily="34" charset="0"/>
                <a:ea typeface="Calibri" panose="020F0502020204030204" pitchFamily="34" charset="0"/>
                <a:cs typeface="Arial" panose="020B0604020202020204" pitchFamily="34" charset="0"/>
              </a:rPr>
              <a:t>Elle a par contre, sur les différents projets, rencontré plus de difficultés à faire ressortir les points forts et les points d’amélioration de ces derniers. </a:t>
            </a:r>
            <a:r>
              <a:rPr lang="fr-FR" dirty="0">
                <a:solidFill>
                  <a:schemeClr val="tx1"/>
                </a:solidFill>
                <a:latin typeface="Arial" panose="020B0604020202020204" pitchFamily="34" charset="0"/>
                <a:ea typeface="Calibri" panose="020F0502020204030204" pitchFamily="34" charset="0"/>
                <a:cs typeface="Arial" panose="020B0604020202020204" pitchFamily="34" charset="0"/>
              </a:rPr>
              <a:t>Elle repère assez rapidement ce qui a fonctionné mais peine réellement à identifier les points qui ont péché. </a:t>
            </a:r>
            <a:endParaRPr lang="fr-FR"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4800710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égral">
  <a:themeElements>
    <a:clrScheme name="Intégral">
      <a:dk1>
        <a:sysClr val="windowText" lastClr="000000"/>
      </a:dk1>
      <a:lt1>
        <a:sysClr val="window" lastClr="FFFFFF"/>
      </a:lt1>
      <a:dk2>
        <a:srgbClr val="455F51"/>
      </a:dk2>
      <a:lt2>
        <a:srgbClr val="E3DED1"/>
      </a:lt2>
      <a:accent1>
        <a:srgbClr val="99CB38"/>
      </a:accent1>
      <a:accent2>
        <a:srgbClr val="63A537"/>
      </a:accent2>
      <a:accent3>
        <a:srgbClr val="E6D024"/>
      </a:accent3>
      <a:accent4>
        <a:srgbClr val="CC9700"/>
      </a:accent4>
      <a:accent5>
        <a:srgbClr val="4EB3CF"/>
      </a:accent5>
      <a:accent6>
        <a:srgbClr val="378DA6"/>
      </a:accent6>
      <a:hlink>
        <a:srgbClr val="6B9F25"/>
      </a:hlink>
      <a:folHlink>
        <a:srgbClr val="B26B02"/>
      </a:folHlink>
    </a:clrScheme>
    <a:fontScheme name="Inté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é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638</TotalTime>
  <Words>1170</Words>
  <Application>Microsoft Office PowerPoint</Application>
  <PresentationFormat>Grand écran</PresentationFormat>
  <Paragraphs>60</Paragraphs>
  <Slides>7</Slides>
  <Notes>2</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7</vt:i4>
      </vt:variant>
    </vt:vector>
  </HeadingPairs>
  <TitlesOfParts>
    <vt:vector size="15" baseType="lpstr">
      <vt:lpstr>Aharoni</vt:lpstr>
      <vt:lpstr>Arial</vt:lpstr>
      <vt:lpstr>Bahnschrift SemiBold</vt:lpstr>
      <vt:lpstr>Calibri</vt:lpstr>
      <vt:lpstr>Tw Cen MT</vt:lpstr>
      <vt:lpstr>Tw Cen MT Condensed</vt:lpstr>
      <vt:lpstr>Wingdings 3</vt:lpstr>
      <vt:lpstr>Intégral</vt:lpstr>
      <vt:lpstr>Exemple de Positionnement certificatif</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lydia baron carry</dc:creator>
  <cp:lastModifiedBy>lydia baron carry</cp:lastModifiedBy>
  <cp:revision>21</cp:revision>
  <dcterms:created xsi:type="dcterms:W3CDTF">2020-12-12T11:31:46Z</dcterms:created>
  <dcterms:modified xsi:type="dcterms:W3CDTF">2021-11-14T18:26:42Z</dcterms:modified>
</cp:coreProperties>
</file>