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http://customooxmlschemas.google.com/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16" roundtripDataSignature="AMtx7mgxierRyjbax+kGrnLzFEtycx968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5"/>
    <p:restoredTop sz="94621"/>
  </p:normalViewPr>
  <p:slideViewPr>
    <p:cSldViewPr snapToGrid="0" snapToObjects="1">
      <p:cViewPr varScale="1">
        <p:scale>
          <a:sx n="56" d="100"/>
          <a:sy n="56" d="100"/>
        </p:scale>
        <p:origin x="976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customschemas.google.com/relationships/presentationmetadata" Target="metadata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" name="Google Shape;224;gb7d71526d5_0_3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25" name="Google Shape;225;gb7d71526d5_0_3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" name="Google Shape;245;p1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246" name="Google Shape;246;p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90" name="Google Shape;9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97" name="Google Shape;97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1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07" name="Google Shape;107;p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4" name="Google Shape;134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gb7d71526d5_0_2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90" name="Google Shape;190;gb7d71526d5_0_2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Google Shape;198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99" name="Google Shape;199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" name="Google Shape;207;gb7d71526d5_0_1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208" name="Google Shape;208;gb7d71526d5_0_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" name="Google Shape;217;gb7d71526d5_0_3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18" name="Google Shape;218;gb7d71526d5_0_3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iapositive de titre" type="title">
  <p:cSld name="TITLE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18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18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4" name="Google Shape;14;p1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1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1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re et texte vertical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27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27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2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2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2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re vertical et texte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28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28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2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2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2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ide" type="blank">
  <p:cSld name="BLANK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1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1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1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re et contenu" type="obj">
  <p:cSld name="OBJEC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20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20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2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2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2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re de section" type="secHead">
  <p:cSld name="SECTION_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21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21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2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2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2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eux contenus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2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22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6" name="Google Shape;36;p22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7" name="Google Shape;37;p2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2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2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aison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23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23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3" name="Google Shape;43;p23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4" name="Google Shape;44;p23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5" name="Google Shape;45;p23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6" name="Google Shape;46;p2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2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2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re seul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24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2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2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2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u avec légende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25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25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7" name="Google Shape;57;p25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58" name="Google Shape;58;p2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2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2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mage avec légende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26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26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4" name="Google Shape;64;p26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5" name="Google Shape;65;p2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2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2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‹N°›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7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17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1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1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1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‹N°›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6" Type="http://schemas.openxmlformats.org/officeDocument/2006/relationships/hyperlink" Target="mailto:Myriam.touag@ac-lyon.fr" TargetMode="External"/><Relationship Id="rId5" Type="http://schemas.openxmlformats.org/officeDocument/2006/relationships/hyperlink" Target="mailto:Messaoud.laoucheria@ac-lyon.fr" TargetMode="External"/><Relationship Id="rId4" Type="http://schemas.openxmlformats.org/officeDocument/2006/relationships/image" Target="../media/image16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jpg"/><Relationship Id="rId3" Type="http://schemas.openxmlformats.org/officeDocument/2006/relationships/image" Target="../media/image4.jpg"/><Relationship Id="rId7" Type="http://schemas.openxmlformats.org/officeDocument/2006/relationships/image" Target="../media/image8.jpg"/><Relationship Id="rId12" Type="http://schemas.openxmlformats.org/officeDocument/2006/relationships/image" Target="../media/image13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jpg"/><Relationship Id="rId11" Type="http://schemas.openxmlformats.org/officeDocument/2006/relationships/image" Target="../media/image12.jpg"/><Relationship Id="rId5" Type="http://schemas.openxmlformats.org/officeDocument/2006/relationships/image" Target="../media/image6.jpg"/><Relationship Id="rId10" Type="http://schemas.openxmlformats.org/officeDocument/2006/relationships/image" Target="../media/image11.jpg"/><Relationship Id="rId4" Type="http://schemas.openxmlformats.org/officeDocument/2006/relationships/image" Target="../media/image5.jpg"/><Relationship Id="rId9" Type="http://schemas.openxmlformats.org/officeDocument/2006/relationships/image" Target="../media/image10.jp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4" name="Google Shape;84;p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49860" y="-12929"/>
            <a:ext cx="2906849" cy="3304771"/>
          </a:xfrm>
          <a:prstGeom prst="rect">
            <a:avLst/>
          </a:prstGeom>
          <a:noFill/>
          <a:ln>
            <a:noFill/>
          </a:ln>
        </p:spPr>
      </p:pic>
      <p:sp>
        <p:nvSpPr>
          <p:cNvPr id="85" name="Google Shape;85;p1"/>
          <p:cNvSpPr txBox="1">
            <a:spLocks noGrp="1"/>
          </p:cNvSpPr>
          <p:nvPr>
            <p:ph type="ftr" idx="11"/>
          </p:nvPr>
        </p:nvSpPr>
        <p:spPr>
          <a:xfrm>
            <a:off x="5725887" y="466060"/>
            <a:ext cx="6466113" cy="7945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r-FR" sz="1800" b="1">
                <a:solidFill>
                  <a:schemeClr val="dk1"/>
                </a:solidFill>
              </a:rPr>
              <a:t>Inspection du second degré - Inspection de l’éducation nationale </a:t>
            </a:r>
            <a:endParaRPr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r-FR" sz="1800" b="1">
                <a:solidFill>
                  <a:schemeClr val="dk1"/>
                </a:solidFill>
              </a:rPr>
              <a:t>Enseignement technique</a:t>
            </a:r>
            <a:endParaRPr/>
          </a:p>
        </p:txBody>
      </p:sp>
      <p:sp>
        <p:nvSpPr>
          <p:cNvPr id="86" name="Google Shape;86;p1"/>
          <p:cNvSpPr txBox="1"/>
          <p:nvPr/>
        </p:nvSpPr>
        <p:spPr>
          <a:xfrm>
            <a:off x="734819" y="3709850"/>
            <a:ext cx="9558711" cy="23643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rPr lang="fr-FR" sz="32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PROJET ACADEMIQUE SEGPA                 </a:t>
            </a:r>
            <a:r>
              <a:rPr lang="fr-FR" sz="3200" b="1" i="0" u="none" strike="noStrike" cap="none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Réunion GRD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endParaRPr sz="2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rPr lang="fr-FR" sz="20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Lundi 25 janvier 2021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rPr lang="fr-FR" sz="20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Visio-conférence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7" name="Google Shape;87;p1"/>
          <p:cNvSpPr txBox="1"/>
          <p:nvPr/>
        </p:nvSpPr>
        <p:spPr>
          <a:xfrm>
            <a:off x="6871448" y="6334780"/>
            <a:ext cx="4948517" cy="5232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fr-FR" sz="1400" b="0" i="1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Messaoud Laoucheria: IEN ET_ référent académique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fr-FR" sz="1400" b="0" i="1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Myriam Touag: DACS_Chargée de mission académique 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" name="Google Shape;227;gb7d71526d5_0_36"/>
          <p:cNvSpPr/>
          <p:nvPr/>
        </p:nvSpPr>
        <p:spPr>
          <a:xfrm>
            <a:off x="362777" y="473767"/>
            <a:ext cx="85401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fr-FR" sz="2000" b="1" i="0" u="none" strike="noStrike" cap="none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L’organisation de travail de ce jour</a:t>
            </a:r>
            <a:endParaRPr sz="2000" b="0" i="0" u="none" strike="noStrike" cap="none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8" name="Google Shape;228;gb7d71526d5_0_36"/>
          <p:cNvSpPr txBox="1"/>
          <p:nvPr/>
        </p:nvSpPr>
        <p:spPr>
          <a:xfrm>
            <a:off x="10403477" y="83651"/>
            <a:ext cx="1623423" cy="11804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Arial"/>
              <a:buNone/>
            </a:pPr>
            <a:r>
              <a:rPr lang="fr-FR" sz="700" b="1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Ordre du jour:</a:t>
            </a:r>
            <a:endParaRPr sz="700" b="1" i="0" u="none" strike="noStrike" cap="non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lang="fr-FR" sz="7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- Composition du GRD</a:t>
            </a:r>
            <a:endParaRPr sz="7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lang="fr-FR" sz="7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- Pourquoi un GRD pluri-catégoriel ?</a:t>
            </a:r>
            <a:endParaRPr sz="7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lang="fr-FR" sz="7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- Axes du projet académique</a:t>
            </a:r>
            <a:endParaRPr sz="7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-FR" sz="7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- Objectifs de travail du GRD</a:t>
            </a:r>
            <a:endParaRPr/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-FR" sz="7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- Echanges </a:t>
            </a:r>
            <a:endParaRPr sz="7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lang="fr-FR" sz="7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- </a:t>
            </a:r>
            <a:r>
              <a:rPr lang="fr-FR" sz="7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Ateliers</a:t>
            </a:r>
            <a:endParaRPr sz="7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229" name="Google Shape;229;gb7d71526d5_0_36"/>
          <p:cNvGrpSpPr/>
          <p:nvPr/>
        </p:nvGrpSpPr>
        <p:grpSpPr>
          <a:xfrm>
            <a:off x="2306683" y="1180637"/>
            <a:ext cx="5303458" cy="5277493"/>
            <a:chOff x="1412270" y="70442"/>
            <a:chExt cx="5303458" cy="5277493"/>
          </a:xfrm>
        </p:grpSpPr>
        <p:sp>
          <p:nvSpPr>
            <p:cNvPr id="230" name="Google Shape;230;gb7d71526d5_0_36"/>
            <p:cNvSpPr/>
            <p:nvPr/>
          </p:nvSpPr>
          <p:spPr>
            <a:xfrm>
              <a:off x="1881902" y="352213"/>
              <a:ext cx="4551680" cy="4551680"/>
            </a:xfrm>
            <a:prstGeom prst="pie">
              <a:avLst>
                <a:gd name="adj1" fmla="val 16200000"/>
                <a:gd name="adj2" fmla="val 1800000"/>
              </a:avLst>
            </a:prstGeom>
            <a:solidFill>
              <a:srgbClr val="EAC471"/>
            </a:solidFill>
            <a:ln w="254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1" name="Google Shape;231;gb7d71526d5_0_36"/>
            <p:cNvSpPr txBox="1"/>
            <p:nvPr/>
          </p:nvSpPr>
          <p:spPr>
            <a:xfrm>
              <a:off x="4280746" y="1316736"/>
              <a:ext cx="1625600" cy="135466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20300" tIns="20300" rIns="20300" bIns="2030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600"/>
                <a:buFont typeface="Arial"/>
                <a:buNone/>
              </a:pPr>
              <a:r>
                <a:rPr lang="fr-FR" sz="16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Thème </a:t>
              </a:r>
              <a:r>
                <a:rPr lang="fr-FR" sz="1600" b="1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Dispositifs inclusifs </a:t>
              </a:r>
              <a:endParaRPr/>
            </a:p>
            <a:p>
              <a:pPr marL="0" marR="0" lvl="0" indent="0" algn="ctr" rtl="0">
                <a:lnSpc>
                  <a:spcPct val="90000"/>
                </a:lnSpc>
                <a:spcBef>
                  <a:spcPts val="560"/>
                </a:spcBef>
                <a:spcAft>
                  <a:spcPts val="0"/>
                </a:spcAft>
                <a:buClr>
                  <a:srgbClr val="000000"/>
                </a:buClr>
                <a:buSzPts val="1600"/>
                <a:buFont typeface="Arial"/>
                <a:buNone/>
              </a:pPr>
              <a:r>
                <a:rPr lang="fr-FR" sz="1600" b="1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et Articulations inter-cycle</a:t>
              </a:r>
              <a:endParaRPr/>
            </a:p>
          </p:txBody>
        </p:sp>
        <p:sp>
          <p:nvSpPr>
            <p:cNvPr id="232" name="Google Shape;232;gb7d71526d5_0_36"/>
            <p:cNvSpPr/>
            <p:nvPr/>
          </p:nvSpPr>
          <p:spPr>
            <a:xfrm>
              <a:off x="1788159" y="514773"/>
              <a:ext cx="4551680" cy="4551680"/>
            </a:xfrm>
            <a:prstGeom prst="pie">
              <a:avLst>
                <a:gd name="adj1" fmla="val 1800000"/>
                <a:gd name="adj2" fmla="val 9000000"/>
              </a:avLst>
            </a:prstGeom>
            <a:solidFill>
              <a:srgbClr val="EAC471"/>
            </a:solidFill>
            <a:ln w="254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3" name="Google Shape;233;gb7d71526d5_0_36"/>
            <p:cNvSpPr txBox="1"/>
            <p:nvPr/>
          </p:nvSpPr>
          <p:spPr>
            <a:xfrm>
              <a:off x="2871893" y="3467946"/>
              <a:ext cx="2438400" cy="119210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20300" tIns="20300" rIns="20300" bIns="2030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600"/>
                <a:buFont typeface="Arial"/>
                <a:buNone/>
              </a:pPr>
              <a:r>
                <a:rPr lang="fr-FR" sz="1600" b="0" i="0" u="none" strike="noStrike" cap="none" dirty="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Thème</a:t>
              </a:r>
            </a:p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600"/>
                <a:buFont typeface="Arial"/>
                <a:buNone/>
              </a:pPr>
              <a:r>
                <a:rPr lang="fr-FR" sz="1600" b="1" dirty="0">
                  <a:solidFill>
                    <a:schemeClr val="dk1"/>
                  </a:solidFill>
                </a:rPr>
                <a:t>Parcours de l’élève de SEGPA</a:t>
              </a:r>
              <a:endParaRPr b="1" dirty="0"/>
            </a:p>
          </p:txBody>
        </p:sp>
        <p:sp>
          <p:nvSpPr>
            <p:cNvPr id="234" name="Google Shape;234;gb7d71526d5_0_36"/>
            <p:cNvSpPr/>
            <p:nvPr/>
          </p:nvSpPr>
          <p:spPr>
            <a:xfrm>
              <a:off x="1694416" y="352213"/>
              <a:ext cx="4551680" cy="4551680"/>
            </a:xfrm>
            <a:prstGeom prst="pie">
              <a:avLst>
                <a:gd name="adj1" fmla="val 9000000"/>
                <a:gd name="adj2" fmla="val 16200000"/>
              </a:avLst>
            </a:prstGeom>
            <a:solidFill>
              <a:srgbClr val="EAC471"/>
            </a:solidFill>
            <a:ln w="254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5" name="Google Shape;235;gb7d71526d5_0_36"/>
            <p:cNvSpPr txBox="1"/>
            <p:nvPr/>
          </p:nvSpPr>
          <p:spPr>
            <a:xfrm>
              <a:off x="2221653" y="1316736"/>
              <a:ext cx="1625600" cy="135466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20300" tIns="20300" rIns="20300" bIns="2030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600"/>
                <a:buFont typeface="Arial"/>
                <a:buNone/>
              </a:pPr>
              <a:r>
                <a:rPr lang="fr-FR" sz="16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Thème </a:t>
              </a:r>
              <a:r>
                <a:rPr lang="fr-FR" sz="1600" b="1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Orientation professionnelle</a:t>
              </a:r>
              <a:endParaRPr/>
            </a:p>
          </p:txBody>
        </p:sp>
        <p:sp>
          <p:nvSpPr>
            <p:cNvPr id="236" name="Google Shape;236;gb7d71526d5_0_36"/>
            <p:cNvSpPr/>
            <p:nvPr/>
          </p:nvSpPr>
          <p:spPr>
            <a:xfrm>
              <a:off x="1600507" y="70442"/>
              <a:ext cx="5115221" cy="5115221"/>
            </a:xfrm>
            <a:custGeom>
              <a:avLst/>
              <a:gdLst/>
              <a:ahLst/>
              <a:cxnLst/>
              <a:rect l="l" t="t" r="r" b="b"/>
              <a:pathLst>
                <a:path w="120000" h="120000" extrusionOk="0">
                  <a:moveTo>
                    <a:pt x="59991" y="4067"/>
                  </a:moveTo>
                  <a:lnTo>
                    <a:pt x="59991" y="4067"/>
                  </a:lnTo>
                  <a:cubicBezTo>
                    <a:pt x="79078" y="4064"/>
                    <a:pt x="96849" y="13795"/>
                    <a:pt x="107129" y="29878"/>
                  </a:cubicBezTo>
                  <a:cubicBezTo>
                    <a:pt x="117408" y="45960"/>
                    <a:pt x="118776" y="66175"/>
                    <a:pt x="110758" y="83496"/>
                  </a:cubicBezTo>
                  <a:lnTo>
                    <a:pt x="114269" y="85523"/>
                  </a:lnTo>
                  <a:lnTo>
                    <a:pt x="105797" y="86441"/>
                  </a:lnTo>
                  <a:lnTo>
                    <a:pt x="101940" y="78405"/>
                  </a:lnTo>
                  <a:lnTo>
                    <a:pt x="105449" y="80431"/>
                  </a:lnTo>
                  <a:cubicBezTo>
                    <a:pt x="112382" y="65011"/>
                    <a:pt x="111022" y="47127"/>
                    <a:pt x="101838" y="32932"/>
                  </a:cubicBezTo>
                  <a:cubicBezTo>
                    <a:pt x="92654" y="18737"/>
                    <a:pt x="76899" y="10167"/>
                    <a:pt x="59992" y="10169"/>
                  </a:cubicBezTo>
                  <a:close/>
                </a:path>
              </a:pathLst>
            </a:custGeom>
            <a:solidFill>
              <a:srgbClr val="929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7" name="Google Shape;237;gb7d71526d5_0_36"/>
            <p:cNvSpPr/>
            <p:nvPr/>
          </p:nvSpPr>
          <p:spPr>
            <a:xfrm>
              <a:off x="1506389" y="232714"/>
              <a:ext cx="5115221" cy="5115221"/>
            </a:xfrm>
            <a:custGeom>
              <a:avLst/>
              <a:gdLst/>
              <a:ahLst/>
              <a:cxnLst/>
              <a:rect l="l" t="t" r="r" b="b"/>
              <a:pathLst>
                <a:path w="120000" h="120000" extrusionOk="0">
                  <a:moveTo>
                    <a:pt x="108435" y="87973"/>
                  </a:moveTo>
                  <a:cubicBezTo>
                    <a:pt x="98891" y="104498"/>
                    <a:pt x="81581" y="115017"/>
                    <a:pt x="62518" y="115876"/>
                  </a:cubicBezTo>
                  <a:cubicBezTo>
                    <a:pt x="43454" y="116735"/>
                    <a:pt x="25269" y="107816"/>
                    <a:pt x="14277" y="92216"/>
                  </a:cubicBezTo>
                  <a:lnTo>
                    <a:pt x="10766" y="94244"/>
                  </a:lnTo>
                  <a:lnTo>
                    <a:pt x="14207" y="86447"/>
                  </a:lnTo>
                  <a:lnTo>
                    <a:pt x="23095" y="87124"/>
                  </a:lnTo>
                  <a:lnTo>
                    <a:pt x="19585" y="89151"/>
                  </a:lnTo>
                  <a:cubicBezTo>
                    <a:pt x="29474" y="102860"/>
                    <a:pt x="45637" y="110621"/>
                    <a:pt x="62519" y="109767"/>
                  </a:cubicBezTo>
                  <a:cubicBezTo>
                    <a:pt x="79400" y="108913"/>
                    <a:pt x="94697" y="99559"/>
                    <a:pt x="103151" y="84922"/>
                  </a:cubicBezTo>
                  <a:close/>
                </a:path>
              </a:pathLst>
            </a:custGeom>
            <a:solidFill>
              <a:srgbClr val="929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8" name="Google Shape;238;gb7d71526d5_0_36"/>
            <p:cNvSpPr/>
            <p:nvPr/>
          </p:nvSpPr>
          <p:spPr>
            <a:xfrm>
              <a:off x="1412270" y="70442"/>
              <a:ext cx="5115221" cy="5115221"/>
            </a:xfrm>
            <a:custGeom>
              <a:avLst/>
              <a:gdLst/>
              <a:ahLst/>
              <a:cxnLst/>
              <a:rect l="l" t="t" r="r" b="b"/>
              <a:pathLst>
                <a:path w="120000" h="120000" extrusionOk="0">
                  <a:moveTo>
                    <a:pt x="11561" y="87966"/>
                  </a:moveTo>
                  <a:lnTo>
                    <a:pt x="11561" y="87966"/>
                  </a:lnTo>
                  <a:cubicBezTo>
                    <a:pt x="2017" y="71436"/>
                    <a:pt x="1562" y="51181"/>
                    <a:pt x="10353" y="34238"/>
                  </a:cubicBezTo>
                  <a:cubicBezTo>
                    <a:pt x="19144" y="17296"/>
                    <a:pt x="35968" y="6007"/>
                    <a:pt x="54979" y="4293"/>
                  </a:cubicBezTo>
                  <a:lnTo>
                    <a:pt x="54979" y="239"/>
                  </a:lnTo>
                  <a:lnTo>
                    <a:pt x="60009" y="7118"/>
                  </a:lnTo>
                  <a:lnTo>
                    <a:pt x="54977" y="14476"/>
                  </a:lnTo>
                  <a:lnTo>
                    <a:pt x="54978" y="10423"/>
                  </a:lnTo>
                  <a:lnTo>
                    <a:pt x="54978" y="10423"/>
                  </a:lnTo>
                  <a:cubicBezTo>
                    <a:pt x="38157" y="12127"/>
                    <a:pt x="23347" y="22244"/>
                    <a:pt x="15643" y="37294"/>
                  </a:cubicBezTo>
                  <a:cubicBezTo>
                    <a:pt x="7939" y="52344"/>
                    <a:pt x="8392" y="70273"/>
                    <a:pt x="16845" y="84915"/>
                  </a:cubicBezTo>
                  <a:close/>
                </a:path>
              </a:pathLst>
            </a:custGeom>
            <a:solidFill>
              <a:srgbClr val="929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39" name="Google Shape;239;gb7d71526d5_0_36"/>
          <p:cNvSpPr txBox="1"/>
          <p:nvPr/>
        </p:nvSpPr>
        <p:spPr>
          <a:xfrm>
            <a:off x="4731864" y="1025102"/>
            <a:ext cx="721672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400" b="0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30 min</a:t>
            </a:r>
            <a:endParaRPr/>
          </a:p>
        </p:txBody>
      </p:sp>
      <p:sp>
        <p:nvSpPr>
          <p:cNvPr id="240" name="Google Shape;240;gb7d71526d5_0_36"/>
          <p:cNvSpPr txBox="1"/>
          <p:nvPr/>
        </p:nvSpPr>
        <p:spPr>
          <a:xfrm>
            <a:off x="6979941" y="4930871"/>
            <a:ext cx="721672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400" b="0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30 min</a:t>
            </a:r>
            <a:endParaRPr/>
          </a:p>
        </p:txBody>
      </p:sp>
      <p:sp>
        <p:nvSpPr>
          <p:cNvPr id="241" name="Google Shape;241;gb7d71526d5_0_36"/>
          <p:cNvSpPr txBox="1"/>
          <p:nvPr/>
        </p:nvSpPr>
        <p:spPr>
          <a:xfrm>
            <a:off x="2273300" y="4930872"/>
            <a:ext cx="721672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400" b="0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30 min</a:t>
            </a:r>
            <a:endParaRPr/>
          </a:p>
        </p:txBody>
      </p:sp>
      <p:sp>
        <p:nvSpPr>
          <p:cNvPr id="242" name="Google Shape;242;gb7d71526d5_0_36"/>
          <p:cNvSpPr txBox="1"/>
          <p:nvPr/>
        </p:nvSpPr>
        <p:spPr>
          <a:xfrm>
            <a:off x="7195841" y="6457313"/>
            <a:ext cx="4641014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Nous nous retrouvons dans la salle principale à 11h30.  </a:t>
            </a:r>
            <a:endParaRPr/>
          </a:p>
        </p:txBody>
      </p:sp>
      <p:sp>
        <p:nvSpPr>
          <p:cNvPr id="243" name="Google Shape;243;gb7d71526d5_0_36"/>
          <p:cNvSpPr/>
          <p:nvPr/>
        </p:nvSpPr>
        <p:spPr>
          <a:xfrm>
            <a:off x="8600133" y="2759826"/>
            <a:ext cx="3223568" cy="3536032"/>
          </a:xfrm>
          <a:prstGeom prst="triangle">
            <a:avLst>
              <a:gd name="adj" fmla="val 50000"/>
            </a:avLst>
          </a:prstGeom>
          <a:solidFill>
            <a:srgbClr val="FE3F4E"/>
          </a:solidFill>
          <a:ln w="25400" cap="flat" cmpd="sng">
            <a:solidFill>
              <a:srgbClr val="FE3F4E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600" b="1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Attention il nous faut dans chaque atelier un scripteur, garant du tableau blanc. Merci !</a:t>
            </a:r>
            <a:endParaRPr sz="1600" b="1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8" name="Google Shape;248;p1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49860" y="-12929"/>
            <a:ext cx="2906849" cy="3304771"/>
          </a:xfrm>
          <a:prstGeom prst="rect">
            <a:avLst/>
          </a:prstGeom>
          <a:noFill/>
          <a:ln>
            <a:noFill/>
          </a:ln>
        </p:spPr>
      </p:pic>
      <p:sp>
        <p:nvSpPr>
          <p:cNvPr id="249" name="Google Shape;249;p16"/>
          <p:cNvSpPr txBox="1">
            <a:spLocks noGrp="1"/>
          </p:cNvSpPr>
          <p:nvPr>
            <p:ph type="ftr" idx="11"/>
          </p:nvPr>
        </p:nvSpPr>
        <p:spPr>
          <a:xfrm>
            <a:off x="2474687" y="167030"/>
            <a:ext cx="6466113" cy="7945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r-FR" sz="1800" b="1">
                <a:solidFill>
                  <a:schemeClr val="dk1"/>
                </a:solidFill>
              </a:rPr>
              <a:t>Inspection du second degré - Inspection de l’éducation nationale </a:t>
            </a:r>
            <a:endParaRPr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r-FR" sz="1800" b="1">
                <a:solidFill>
                  <a:schemeClr val="dk1"/>
                </a:solidFill>
              </a:rPr>
              <a:t>Enseignement technique</a:t>
            </a:r>
            <a:endParaRPr/>
          </a:p>
        </p:txBody>
      </p:sp>
      <p:sp>
        <p:nvSpPr>
          <p:cNvPr id="250" name="Google Shape;250;p16" descr="Vous avez la parole on Twitter: &quot;Pour 65% des Français interrogés, « l'âge  pivot » prévu par la #réformedesretraites du gouvernement est une «  mauvaise chose », selon le sondage exclusif de"/>
          <p:cNvSpPr/>
          <p:nvPr/>
        </p:nvSpPr>
        <p:spPr>
          <a:xfrm>
            <a:off x="155575" y="-144463"/>
            <a:ext cx="304800" cy="3048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1" name="Google Shape;251;p16" descr="Vous avez la parole on Twitter: &quot;Pour 65% des Français interrogés, « l'âge  pivot » prévu par la #réformedesretraites du gouvernement est une «  mauvaise chose », selon le sondage exclusif de"/>
          <p:cNvSpPr/>
          <p:nvPr/>
        </p:nvSpPr>
        <p:spPr>
          <a:xfrm>
            <a:off x="307975" y="7937"/>
            <a:ext cx="304800" cy="3048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2" name="Google Shape;252;p16" descr="Vous avez la parole on Twitter: &quot;Pour 65% des Français interrogés, « l'âge  pivot » prévu par la #réformedesretraites du gouvernement est une «  mauvaise chose », selon le sondage exclusif de"/>
          <p:cNvSpPr/>
          <p:nvPr/>
        </p:nvSpPr>
        <p:spPr>
          <a:xfrm>
            <a:off x="460375" y="160337"/>
            <a:ext cx="304800" cy="3048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53" name="Google Shape;253;p16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7447966" y="2935786"/>
            <a:ext cx="4187031" cy="2964731"/>
          </a:xfrm>
          <a:prstGeom prst="rect">
            <a:avLst/>
          </a:prstGeom>
          <a:noFill/>
          <a:ln>
            <a:noFill/>
          </a:ln>
        </p:spPr>
      </p:pic>
      <p:sp>
        <p:nvSpPr>
          <p:cNvPr id="254" name="Google Shape;254;p16"/>
          <p:cNvSpPr txBox="1"/>
          <p:nvPr/>
        </p:nvSpPr>
        <p:spPr>
          <a:xfrm>
            <a:off x="6884148" y="6119822"/>
            <a:ext cx="4948517" cy="5232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fr-FR" sz="1400" b="0" i="1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Messaoud Laoucheria: IEN ET_ référent académique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fr-FR" sz="1400" b="0" i="1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Myriam Touag: DACS_Chargée de mission académique 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5" name="Google Shape;255;p16"/>
          <p:cNvSpPr txBox="1"/>
          <p:nvPr/>
        </p:nvSpPr>
        <p:spPr>
          <a:xfrm>
            <a:off x="2684863" y="2217073"/>
            <a:ext cx="6822300" cy="2031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fr-FR"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Messaoud LAOUCHERIA</a:t>
            </a:r>
            <a:r>
              <a:rPr lang="fr-FR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: 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fr-FR" sz="1800" b="0" i="0" u="sng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Messaoud.laoucheria@ac-lyon.fr</a:t>
            </a: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fr-FR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06 69 93 52 12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fr-FR"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Myriam TOUAG</a:t>
            </a:r>
            <a:r>
              <a:rPr lang="fr-FR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: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fr-FR" sz="1800" b="0" i="0" u="sng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Myriam.touag@ac-lyon.fr</a:t>
            </a: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fr-FR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07 60 95 52 08 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6" name="Google Shape;256;p16"/>
          <p:cNvSpPr txBox="1"/>
          <p:nvPr/>
        </p:nvSpPr>
        <p:spPr>
          <a:xfrm>
            <a:off x="10403477" y="83651"/>
            <a:ext cx="1623300" cy="118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Arial"/>
              <a:buNone/>
            </a:pPr>
            <a:r>
              <a:rPr lang="fr-FR" sz="700" b="1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Ordre du jour:</a:t>
            </a:r>
            <a:endParaRPr sz="700" b="1" i="0" u="none" strike="noStrike" cap="non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lang="fr-FR" sz="7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- Composition du GRD</a:t>
            </a:r>
            <a:endParaRPr sz="7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lang="fr-FR" sz="7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- Pourquoi un GRD pluri-catégoriel ?</a:t>
            </a:r>
            <a:endParaRPr sz="7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lang="fr-FR" sz="7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- Axes du projet académique</a:t>
            </a:r>
            <a:endParaRPr sz="7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-FR" sz="7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- Objectifs de travail du GRD</a:t>
            </a:r>
            <a:endParaRPr/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-FR" sz="7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- Echanges </a:t>
            </a:r>
            <a:endParaRPr sz="7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lang="fr-FR" sz="7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- </a:t>
            </a:r>
            <a:r>
              <a:rPr lang="fr-FR" sz="7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Ateliers</a:t>
            </a:r>
            <a:endParaRPr sz="7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2"/>
          <p:cNvSpPr txBox="1"/>
          <p:nvPr/>
        </p:nvSpPr>
        <p:spPr>
          <a:xfrm>
            <a:off x="601377" y="1343546"/>
            <a:ext cx="11016600" cy="5166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Arial"/>
              <a:buNone/>
            </a:pPr>
            <a:r>
              <a:rPr lang="fr-FR" sz="4400" b="1" i="0" u="none" strike="noStrike" cap="none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Ordre du jour:</a:t>
            </a:r>
            <a:endParaRPr sz="4400" b="1" i="0" u="none" strike="noStrike" cap="none" dirty="0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Arial"/>
              <a:buNone/>
            </a:pPr>
            <a:endParaRPr sz="4400" b="1" i="0" u="none" strike="noStrike" cap="none" dirty="0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lang="fr-FR" sz="2400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		- Dispositif académique SEGPA</a:t>
            </a:r>
            <a:endParaRPr sz="2400" b="1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4572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lang="fr-FR" sz="2400" b="1" dirty="0">
                <a:solidFill>
                  <a:schemeClr val="dk1"/>
                </a:solidFill>
              </a:rPr>
              <a:t>	- </a:t>
            </a:r>
            <a:r>
              <a:rPr lang="fr-FR" sz="2400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Composition du GRD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lang="fr-FR" sz="2400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		- Pourquoi un GRD pluri-catégoriel ?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lang="fr-FR" sz="2400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		- Axes du projet académique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lang="fr-FR" sz="2400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		- Objectifs de travail du GRD</a:t>
            </a:r>
            <a:endParaRPr sz="2400" b="1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4572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lang="fr-FR" sz="2400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	- Echanges </a:t>
            </a:r>
            <a:endParaRPr sz="2400" b="1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lang="fr-FR" sz="2400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		- Ateliers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93" name="Google Shape;93;p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49860" y="-12928"/>
            <a:ext cx="1300117" cy="1149398"/>
          </a:xfrm>
          <a:prstGeom prst="rect">
            <a:avLst/>
          </a:prstGeom>
          <a:noFill/>
          <a:ln>
            <a:noFill/>
          </a:ln>
        </p:spPr>
      </p:pic>
      <p:sp>
        <p:nvSpPr>
          <p:cNvPr id="94" name="Google Shape;94;p2"/>
          <p:cNvSpPr txBox="1">
            <a:spLocks noGrp="1"/>
          </p:cNvSpPr>
          <p:nvPr>
            <p:ph type="ftr" idx="11"/>
          </p:nvPr>
        </p:nvSpPr>
        <p:spPr>
          <a:xfrm>
            <a:off x="1449977" y="341896"/>
            <a:ext cx="5233800" cy="79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r-FR" sz="10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Inspection du second degré - Inspection de l’éducation nationale </a:t>
            </a:r>
            <a:endParaRPr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r-FR" sz="10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Enseignement technique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9" name="Google Shape;99;p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49860" y="-12928"/>
            <a:ext cx="1300117" cy="1149398"/>
          </a:xfrm>
          <a:prstGeom prst="rect">
            <a:avLst/>
          </a:prstGeom>
          <a:noFill/>
          <a:ln>
            <a:noFill/>
          </a:ln>
        </p:spPr>
      </p:pic>
      <p:sp>
        <p:nvSpPr>
          <p:cNvPr id="100" name="Google Shape;100;p3"/>
          <p:cNvSpPr txBox="1">
            <a:spLocks noGrp="1"/>
          </p:cNvSpPr>
          <p:nvPr>
            <p:ph type="ftr" idx="11"/>
          </p:nvPr>
        </p:nvSpPr>
        <p:spPr>
          <a:xfrm>
            <a:off x="1449977" y="276581"/>
            <a:ext cx="5233800" cy="79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r-FR" sz="10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Inspection du second degré - Inspection de l’éducation nationale </a:t>
            </a:r>
            <a:endParaRPr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r-FR" sz="10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Enseignement technique</a:t>
            </a:r>
            <a:endParaRPr/>
          </a:p>
        </p:txBody>
      </p:sp>
      <p:pic>
        <p:nvPicPr>
          <p:cNvPr id="101" name="Google Shape;101;p3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885768" y="1253889"/>
            <a:ext cx="9218443" cy="5660964"/>
          </a:xfrm>
          <a:prstGeom prst="rect">
            <a:avLst/>
          </a:prstGeom>
          <a:noFill/>
          <a:ln>
            <a:noFill/>
          </a:ln>
        </p:spPr>
      </p:pic>
      <p:sp>
        <p:nvSpPr>
          <p:cNvPr id="102" name="Google Shape;102;p3"/>
          <p:cNvSpPr txBox="1"/>
          <p:nvPr/>
        </p:nvSpPr>
        <p:spPr>
          <a:xfrm>
            <a:off x="7437425" y="5117475"/>
            <a:ext cx="2510400" cy="400200"/>
          </a:xfrm>
          <a:prstGeom prst="rect">
            <a:avLst/>
          </a:prstGeom>
          <a:solidFill>
            <a:srgbClr val="D9D9D9"/>
          </a:solidFill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-FR" b="1">
                <a:latin typeface="Calibri"/>
                <a:ea typeface="Calibri"/>
                <a:cs typeface="Calibri"/>
                <a:sym typeface="Calibri"/>
              </a:rPr>
              <a:t>     </a:t>
            </a:r>
            <a:r>
              <a:rPr lang="fr-FR" b="1" i="1">
                <a:latin typeface="Calibri"/>
                <a:ea typeface="Calibri"/>
                <a:cs typeface="Calibri"/>
                <a:sym typeface="Calibri"/>
              </a:rPr>
              <a:t>Groupe Ressources (GRD)</a:t>
            </a:r>
            <a:endParaRPr b="1" i="1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3" name="Google Shape;103;p3"/>
          <p:cNvSpPr txBox="1"/>
          <p:nvPr/>
        </p:nvSpPr>
        <p:spPr>
          <a:xfrm>
            <a:off x="5695275" y="3807150"/>
            <a:ext cx="1386000" cy="69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100" b="1" i="1">
                <a:latin typeface="Calibri"/>
                <a:ea typeface="Calibri"/>
                <a:cs typeface="Calibri"/>
                <a:sym typeface="Calibri"/>
              </a:rPr>
              <a:t>                &amp;</a:t>
            </a:r>
            <a:endParaRPr sz="1100" b="1" i="1"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100" b="1" i="1">
                <a:latin typeface="Calibri"/>
                <a:ea typeface="Calibri"/>
                <a:cs typeface="Calibri"/>
                <a:sym typeface="Calibri"/>
              </a:rPr>
              <a:t>Chargée de mission académique SEGPA</a:t>
            </a:r>
            <a:endParaRPr sz="1100" b="1" i="1"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104" name="Google Shape;104;p3"/>
          <p:cNvCxnSpPr/>
          <p:nvPr/>
        </p:nvCxnSpPr>
        <p:spPr>
          <a:xfrm rot="10800000">
            <a:off x="6683775" y="4648750"/>
            <a:ext cx="1152600" cy="543000"/>
          </a:xfrm>
          <a:prstGeom prst="bentConnector3">
            <a:avLst>
              <a:gd name="adj1" fmla="val 0"/>
            </a:avLst>
          </a:prstGeom>
          <a:noFill/>
          <a:ln w="38100" cap="flat" cmpd="sng">
            <a:solidFill>
              <a:schemeClr val="dk2"/>
            </a:solidFill>
            <a:prstDash val="solid"/>
            <a:round/>
            <a:headEnd type="triangle" w="med" len="med"/>
            <a:tailEnd type="none" w="med" len="med"/>
          </a:ln>
        </p:spPr>
      </p:cxn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9" name="Google Shape;109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-15719" y="62036"/>
            <a:ext cx="1300117" cy="1149398"/>
          </a:xfrm>
          <a:prstGeom prst="rect">
            <a:avLst/>
          </a:prstGeom>
          <a:noFill/>
          <a:ln>
            <a:noFill/>
          </a:ln>
        </p:spPr>
      </p:pic>
      <p:sp>
        <p:nvSpPr>
          <p:cNvPr id="110" name="Google Shape;110;p14"/>
          <p:cNvSpPr txBox="1">
            <a:spLocks noGrp="1"/>
          </p:cNvSpPr>
          <p:nvPr>
            <p:ph type="ftr" idx="11"/>
          </p:nvPr>
        </p:nvSpPr>
        <p:spPr>
          <a:xfrm>
            <a:off x="1284398" y="96884"/>
            <a:ext cx="5233850" cy="7945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r-FR" sz="10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Inspection du second degré - Inspection de l’éducation nationale </a:t>
            </a:r>
            <a:endParaRPr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r-FR" sz="10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Enseignement technique</a:t>
            </a:r>
            <a:endParaRPr/>
          </a:p>
        </p:txBody>
      </p:sp>
      <p:sp>
        <p:nvSpPr>
          <p:cNvPr id="112" name="Google Shape;112;p14"/>
          <p:cNvSpPr txBox="1"/>
          <p:nvPr/>
        </p:nvSpPr>
        <p:spPr>
          <a:xfrm>
            <a:off x="534079" y="1205489"/>
            <a:ext cx="4437864" cy="7078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800"/>
              <a:buFont typeface="Calibri"/>
              <a:buNone/>
            </a:pPr>
            <a:r>
              <a:rPr lang="fr-FR" sz="2800" b="1" i="0" u="none" strike="noStrike" cap="non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Composition du GRD SEGPA</a:t>
            </a:r>
            <a:endParaRPr sz="2800" b="0" i="1" u="none" strike="noStrike" cap="none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3" name="Google Shape;113;p14"/>
          <p:cNvSpPr/>
          <p:nvPr/>
        </p:nvSpPr>
        <p:spPr>
          <a:xfrm>
            <a:off x="2709671" y="5128030"/>
            <a:ext cx="1957137" cy="770021"/>
          </a:xfrm>
          <a:prstGeom prst="roundRect">
            <a:avLst>
              <a:gd name="adj" fmla="val 16667"/>
            </a:avLst>
          </a:prstGeom>
          <a:solidFill>
            <a:srgbClr val="D8E2F3"/>
          </a:solidFill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fr-FR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 Psy-EN Lycées Rhône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4" name="Google Shape;114;p14"/>
          <p:cNvSpPr/>
          <p:nvPr/>
        </p:nvSpPr>
        <p:spPr>
          <a:xfrm>
            <a:off x="633162" y="3079430"/>
            <a:ext cx="1957137" cy="770021"/>
          </a:xfrm>
          <a:prstGeom prst="roundRect">
            <a:avLst>
              <a:gd name="adj" fmla="val 16667"/>
            </a:avLst>
          </a:prstGeom>
          <a:solidFill>
            <a:srgbClr val="FBE4D4"/>
          </a:solidFill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fr-FR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 CPC Loire et Ain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5" name="Google Shape;115;p14"/>
          <p:cNvSpPr/>
          <p:nvPr/>
        </p:nvSpPr>
        <p:spPr>
          <a:xfrm>
            <a:off x="633163" y="4249810"/>
            <a:ext cx="1957137" cy="770021"/>
          </a:xfrm>
          <a:prstGeom prst="roundRect">
            <a:avLst>
              <a:gd name="adj" fmla="val 16667"/>
            </a:avLst>
          </a:prstGeom>
          <a:solidFill>
            <a:srgbClr val="C4E0B2"/>
          </a:solidFill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fr-FR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 PLC Collège Rhône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6" name="Google Shape;116;p14"/>
          <p:cNvSpPr/>
          <p:nvPr/>
        </p:nvSpPr>
        <p:spPr>
          <a:xfrm>
            <a:off x="633162" y="5367813"/>
            <a:ext cx="1957137" cy="770021"/>
          </a:xfrm>
          <a:prstGeom prst="roundRect">
            <a:avLst>
              <a:gd name="adj" fmla="val 16667"/>
            </a:avLst>
          </a:prstGeom>
          <a:solidFill>
            <a:srgbClr val="C4E0B2"/>
          </a:solidFill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fr-FR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4 DACS Rhône/Ain/Loire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7" name="Google Shape;117;p14"/>
          <p:cNvSpPr/>
          <p:nvPr/>
        </p:nvSpPr>
        <p:spPr>
          <a:xfrm>
            <a:off x="633162" y="2104059"/>
            <a:ext cx="1957137" cy="770021"/>
          </a:xfrm>
          <a:prstGeom prst="roundRect">
            <a:avLst>
              <a:gd name="adj" fmla="val 16667"/>
            </a:avLst>
          </a:prstGeom>
          <a:solidFill>
            <a:srgbClr val="C4E0B2"/>
          </a:solidFill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fr-FR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 PE SEGPA Loire et Ain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8" name="Google Shape;118;p14"/>
          <p:cNvSpPr/>
          <p:nvPr/>
        </p:nvSpPr>
        <p:spPr>
          <a:xfrm>
            <a:off x="2716287" y="1877910"/>
            <a:ext cx="1957137" cy="770021"/>
          </a:xfrm>
          <a:prstGeom prst="roundRect">
            <a:avLst>
              <a:gd name="adj" fmla="val 16667"/>
            </a:avLst>
          </a:prstGeom>
          <a:solidFill>
            <a:srgbClr val="C4E0B2"/>
          </a:solidFill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fr-FR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6 PLP SEGPA Tous champs Loire et Rhône (dont CMI)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9" name="Google Shape;119;p14"/>
          <p:cNvSpPr/>
          <p:nvPr/>
        </p:nvSpPr>
        <p:spPr>
          <a:xfrm>
            <a:off x="2709670" y="4095182"/>
            <a:ext cx="1957137" cy="770021"/>
          </a:xfrm>
          <a:prstGeom prst="roundRect">
            <a:avLst>
              <a:gd name="adj" fmla="val 16667"/>
            </a:avLst>
          </a:prstGeom>
          <a:solidFill>
            <a:srgbClr val="D8E2F3"/>
          </a:solidFill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fr-FR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4 DDF Rhône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0" name="Google Shape;120;p14"/>
          <p:cNvSpPr/>
          <p:nvPr/>
        </p:nvSpPr>
        <p:spPr>
          <a:xfrm>
            <a:off x="2723231" y="2986546"/>
            <a:ext cx="1957137" cy="770021"/>
          </a:xfrm>
          <a:prstGeom prst="roundRect">
            <a:avLst>
              <a:gd name="adj" fmla="val 16667"/>
            </a:avLst>
          </a:prstGeom>
          <a:solidFill>
            <a:srgbClr val="D8E2F3"/>
          </a:solidFill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fr-FR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4 PLP Divers spé. Rhône et Ain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1" name="Google Shape;121;p14"/>
          <p:cNvSpPr txBox="1"/>
          <p:nvPr/>
        </p:nvSpPr>
        <p:spPr>
          <a:xfrm>
            <a:off x="2172872" y="6433110"/>
            <a:ext cx="2014269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fr-FR" sz="1600" b="1" i="0" u="none" strike="noStrike" cap="none">
                <a:solidFill>
                  <a:srgbClr val="B3C6E7"/>
                </a:solidFill>
                <a:latin typeface="Calibri"/>
                <a:ea typeface="Calibri"/>
                <a:cs typeface="Calibri"/>
                <a:sym typeface="Calibri"/>
              </a:rPr>
              <a:t>Lycées professionnels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2" name="Google Shape;122;p14"/>
          <p:cNvSpPr txBox="1"/>
          <p:nvPr/>
        </p:nvSpPr>
        <p:spPr>
          <a:xfrm>
            <a:off x="339874" y="6433112"/>
            <a:ext cx="1908023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fr-FR" sz="1600" b="1" i="0" u="none" strike="noStrike" cap="none">
                <a:solidFill>
                  <a:srgbClr val="C4E0B2"/>
                </a:solidFill>
                <a:latin typeface="Calibri"/>
                <a:ea typeface="Calibri"/>
                <a:cs typeface="Calibri"/>
                <a:sym typeface="Calibri"/>
              </a:rPr>
              <a:t>Collèges avec SEGPA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3" name="Google Shape;123;p14"/>
          <p:cNvSpPr txBox="1"/>
          <p:nvPr/>
        </p:nvSpPr>
        <p:spPr>
          <a:xfrm>
            <a:off x="4112115" y="6433110"/>
            <a:ext cx="1028230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fr-FR" sz="1600" b="1" i="0" u="none" strike="noStrike" cap="none">
                <a:solidFill>
                  <a:srgbClr val="F7CAAC"/>
                </a:solidFill>
                <a:latin typeface="Calibri"/>
                <a:ea typeface="Calibri"/>
                <a:cs typeface="Calibri"/>
                <a:sym typeface="Calibri"/>
              </a:rPr>
              <a:t>Académie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24" name="Google Shape;124;p14"/>
          <p:cNvCxnSpPr/>
          <p:nvPr/>
        </p:nvCxnSpPr>
        <p:spPr>
          <a:xfrm>
            <a:off x="339874" y="6343184"/>
            <a:ext cx="4752826" cy="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dot"/>
            <a:miter lim="800000"/>
            <a:headEnd type="none" w="sm" len="sm"/>
            <a:tailEnd type="none" w="sm" len="sm"/>
          </a:ln>
        </p:spPr>
      </p:cxnSp>
      <p:sp>
        <p:nvSpPr>
          <p:cNvPr id="125" name="Google Shape;125;p14"/>
          <p:cNvSpPr/>
          <p:nvPr/>
        </p:nvSpPr>
        <p:spPr>
          <a:xfrm>
            <a:off x="4698626" y="1801424"/>
            <a:ext cx="115303" cy="2061466"/>
          </a:xfrm>
          <a:prstGeom prst="rightBracket">
            <a:avLst>
              <a:gd name="adj" fmla="val 8333"/>
            </a:avLst>
          </a:prstGeom>
          <a:noFill/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6" name="Google Shape;126;p14"/>
          <p:cNvSpPr/>
          <p:nvPr/>
        </p:nvSpPr>
        <p:spPr>
          <a:xfrm>
            <a:off x="4686929" y="4043863"/>
            <a:ext cx="115303" cy="2061466"/>
          </a:xfrm>
          <a:prstGeom prst="rightBracket">
            <a:avLst>
              <a:gd name="adj" fmla="val 8333"/>
            </a:avLst>
          </a:prstGeom>
          <a:noFill/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7" name="Google Shape;127;p14"/>
          <p:cNvSpPr/>
          <p:nvPr/>
        </p:nvSpPr>
        <p:spPr>
          <a:xfrm>
            <a:off x="6807874" y="1587946"/>
            <a:ext cx="995644" cy="4549888"/>
          </a:xfrm>
          <a:prstGeom prst="rightBrace">
            <a:avLst>
              <a:gd name="adj1" fmla="val 6080"/>
              <a:gd name="adj2" fmla="val 50245"/>
            </a:avLst>
          </a:prstGeom>
          <a:noFill/>
          <a:ln w="1905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8" name="Google Shape;128;p14"/>
          <p:cNvSpPr txBox="1"/>
          <p:nvPr/>
        </p:nvSpPr>
        <p:spPr>
          <a:xfrm>
            <a:off x="7560875" y="1971523"/>
            <a:ext cx="4348935" cy="42473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fr-FR"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Ressources d’accompagnement et</a:t>
            </a:r>
            <a:r>
              <a:rPr lang="fr-FR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r-FR"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 liaison</a:t>
            </a:r>
            <a:r>
              <a:rPr lang="fr-FR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(école/collège ; collège/lycée pro) </a:t>
            </a:r>
            <a:r>
              <a:rPr lang="fr-FR"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à disposition des équipes pédagogiques intervenant auprès du public SEGPA et des personnels traitant d’orientation en enseignement adapté</a:t>
            </a: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1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fr-FR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Sous la forme d’un </a:t>
            </a:r>
            <a:r>
              <a:rPr lang="fr-FR"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VADEMECUM du parcours de formation et de compétences en orientation adaptée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fr-FR"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Incluant :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85750" marR="0" lvl="0" indent="-28575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-"/>
            </a:pPr>
            <a:r>
              <a:rPr lang="fr-FR"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Dispositifs d’inclusion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85750" marR="0" lvl="0" indent="-28575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-"/>
            </a:pPr>
            <a:r>
              <a:rPr lang="fr-FR"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Approches d’immersion en LP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85750" marR="0" lvl="0" indent="-28575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-"/>
            </a:pPr>
            <a:r>
              <a:rPr lang="fr-FR"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Outils de découverte du champ indus.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85750" marR="0" lvl="0" indent="-17145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 b="1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9" name="Google Shape;129;p14"/>
          <p:cNvSpPr txBox="1"/>
          <p:nvPr/>
        </p:nvSpPr>
        <p:spPr>
          <a:xfrm>
            <a:off x="4932533" y="1787985"/>
            <a:ext cx="2291829" cy="22159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fr-FR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Axes cibles :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85750" marR="0" lvl="0" indent="-28575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-"/>
            </a:pPr>
            <a:r>
              <a:rPr lang="fr-FR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Socle commun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85750" marR="0" lvl="0" indent="-28575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-"/>
            </a:pPr>
            <a:r>
              <a:rPr lang="fr-FR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Compétences transversales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85750" marR="0" lvl="0" indent="-28575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-"/>
            </a:pPr>
            <a:r>
              <a:rPr lang="fr-FR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Découverte champs professionnels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85750" marR="0" lvl="0" indent="-28575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-"/>
            </a:pPr>
            <a:r>
              <a:rPr lang="fr-FR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Stages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85750" marR="0" lvl="0" indent="-17145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0" name="Google Shape;130;p14"/>
          <p:cNvSpPr txBox="1"/>
          <p:nvPr/>
        </p:nvSpPr>
        <p:spPr>
          <a:xfrm>
            <a:off x="5018528" y="4133541"/>
            <a:ext cx="2205834" cy="193899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fr-FR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Axes cibles :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85750" marR="0" lvl="0" indent="-285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-"/>
            </a:pPr>
            <a:r>
              <a:rPr lang="fr-FR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Filières pro.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85750" marR="0" lvl="0" indent="-28575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-"/>
            </a:pPr>
            <a:r>
              <a:rPr lang="fr-FR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Découverte métiers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85750" marR="0" lvl="0" indent="-285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-"/>
            </a:pPr>
            <a:r>
              <a:rPr lang="fr-FR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Diplômes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85750" marR="0" lvl="0" indent="-285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-"/>
            </a:pPr>
            <a:r>
              <a:rPr lang="fr-FR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Etablissements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85750" marR="0" lvl="0" indent="-285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-"/>
            </a:pPr>
            <a:r>
              <a:rPr lang="fr-FR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Statut des formations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1" name="Google Shape;131;p14"/>
          <p:cNvSpPr txBox="1"/>
          <p:nvPr/>
        </p:nvSpPr>
        <p:spPr>
          <a:xfrm>
            <a:off x="10568577" y="49336"/>
            <a:ext cx="1623423" cy="11804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Arial"/>
              <a:buNone/>
            </a:pPr>
            <a:r>
              <a:rPr lang="fr-FR" sz="700" b="1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Ordre du jour:</a:t>
            </a:r>
            <a:endParaRPr sz="700" b="1" i="0" u="none" strike="noStrike" cap="non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lang="fr-FR" sz="7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- </a:t>
            </a:r>
            <a:r>
              <a:rPr lang="fr-FR" sz="7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Composition du GRD</a:t>
            </a:r>
            <a:endParaRPr sz="7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lang="fr-FR" sz="7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- Pourquoi un GRD pluri-catégoriel ?</a:t>
            </a:r>
            <a:endParaRPr sz="7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lang="fr-FR" sz="7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- Axes du projet académique</a:t>
            </a:r>
            <a:endParaRPr sz="7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-FR" sz="7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- Objectifs de travail du GRD</a:t>
            </a:r>
            <a:endParaRPr/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-FR" sz="7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- Echanges </a:t>
            </a:r>
            <a:endParaRPr sz="7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lang="fr-FR" sz="7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- Ateliers</a:t>
            </a:r>
            <a:endParaRPr sz="7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6" name="Google Shape;136;p4"/>
          <p:cNvGrpSpPr/>
          <p:nvPr/>
        </p:nvGrpSpPr>
        <p:grpSpPr>
          <a:xfrm>
            <a:off x="399098" y="522515"/>
            <a:ext cx="11435850" cy="6236218"/>
            <a:chOff x="33338" y="0"/>
            <a:chExt cx="11435850" cy="6236218"/>
          </a:xfrm>
        </p:grpSpPr>
        <p:sp>
          <p:nvSpPr>
            <p:cNvPr id="137" name="Google Shape;137;p4"/>
            <p:cNvSpPr/>
            <p:nvPr/>
          </p:nvSpPr>
          <p:spPr>
            <a:xfrm>
              <a:off x="3699050" y="1594327"/>
              <a:ext cx="3939930" cy="3227627"/>
            </a:xfrm>
            <a:prstGeom prst="hexagon">
              <a:avLst>
                <a:gd name="adj" fmla="val 25000"/>
                <a:gd name="vf" fmla="val 115470"/>
              </a:avLst>
            </a:prstGeom>
            <a:solidFill>
              <a:srgbClr val="C4E0B2"/>
            </a:solidFill>
            <a:ln w="25400" cap="flat" cmpd="sng">
              <a:solidFill>
                <a:srgbClr val="C4E0B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" name="Google Shape;138;p4"/>
            <p:cNvSpPr txBox="1"/>
            <p:nvPr/>
          </p:nvSpPr>
          <p:spPr>
            <a:xfrm>
              <a:off x="4296346" y="2083638"/>
              <a:ext cx="2745338" cy="2249005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36000" anchor="t" anchorCtr="0">
              <a:noAutofit/>
            </a:bodyPr>
            <a:lstStyle/>
            <a:p>
              <a:pPr marL="0" marR="0" lvl="0" indent="0" algn="l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lang="fr-FR" sz="1400" b="1" i="0" u="none" strike="noStrike" cap="none" dirty="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PLP SEGPA</a:t>
              </a:r>
              <a:endParaRPr dirty="0"/>
            </a:p>
            <a:p>
              <a:pPr marL="114300" marR="0" lvl="1" indent="-114300" algn="l" rtl="0">
                <a:lnSpc>
                  <a:spcPct val="90000"/>
                </a:lnSpc>
                <a:spcBef>
                  <a:spcPts val="49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Char char="•"/>
              </a:pPr>
              <a:r>
                <a:rPr lang="fr-FR" sz="1200" b="1" i="0" u="none" strike="noStrike" cap="none" dirty="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Elie AUJOGUES DIT BARRON   </a:t>
              </a:r>
              <a:r>
                <a:rPr lang="fr-FR" sz="1200" b="0" i="0" u="none" strike="noStrike" cap="none" dirty="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ERE</a:t>
              </a:r>
              <a:r>
                <a:rPr lang="fr-FR" sz="1200" b="1" i="0" u="none" strike="noStrike" cap="none" dirty="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          </a:t>
              </a:r>
              <a:r>
                <a:rPr lang="fr-FR" sz="1200" b="0" i="0" u="none" strike="noStrike" cap="none" dirty="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ERE SEGPA Zola Belleville</a:t>
              </a:r>
              <a:endParaRPr dirty="0"/>
            </a:p>
            <a:p>
              <a:pPr marL="114300" marR="0" lvl="1" indent="-114300" algn="l" rtl="0">
                <a:lnSpc>
                  <a:spcPct val="90000"/>
                </a:lnSpc>
                <a:spcBef>
                  <a:spcPts val="18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Char char="•"/>
              </a:pPr>
              <a:r>
                <a:rPr lang="fr-FR" sz="1200" b="1" i="0" u="none" strike="noStrike" cap="none" dirty="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Aurore CHABALIER    </a:t>
              </a:r>
              <a:r>
                <a:rPr lang="fr-FR" sz="1200" b="0" i="0" u="none" strike="noStrike" cap="none" dirty="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VDL         SEGPA J. </a:t>
              </a:r>
              <a:r>
                <a:rPr lang="fr-FR" sz="1200" b="0" i="0" u="none" strike="noStrike" cap="none" dirty="0" err="1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Jaures</a:t>
              </a:r>
              <a:r>
                <a:rPr lang="fr-FR" sz="1200" b="0" i="0" u="none" strike="noStrike" cap="none" dirty="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 Villeurbanne</a:t>
              </a:r>
              <a:endParaRPr dirty="0"/>
            </a:p>
            <a:p>
              <a:pPr marL="114300" marR="0" lvl="1" indent="-114300" algn="l" rtl="0">
                <a:lnSpc>
                  <a:spcPct val="90000"/>
                </a:lnSpc>
                <a:spcBef>
                  <a:spcPts val="18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Char char="•"/>
              </a:pPr>
              <a:r>
                <a:rPr lang="fr-FR" sz="1200" b="1" i="0" u="none" strike="noStrike" cap="none" dirty="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Julien HUFSCHMIDT   </a:t>
              </a:r>
              <a:r>
                <a:rPr lang="fr-FR" sz="1200" b="0" i="0" u="none" strike="noStrike" cap="none" dirty="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VDL</a:t>
              </a:r>
              <a:r>
                <a:rPr lang="fr-FR" sz="1200" b="1" i="0" u="none" strike="noStrike" cap="none" dirty="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              </a:t>
              </a:r>
              <a:r>
                <a:rPr lang="fr-FR" sz="1200" b="0" i="0" u="none" strike="noStrike" cap="none" dirty="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SEGPA Bois Franc St Georges de </a:t>
              </a:r>
              <a:r>
                <a:rPr lang="fr-FR" sz="1200" b="0" i="0" u="none" strike="noStrike" cap="none" dirty="0" err="1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Renans</a:t>
              </a:r>
              <a:endParaRPr sz="12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marL="114300" marR="0" lvl="1" indent="-114300" algn="l" rtl="0">
                <a:lnSpc>
                  <a:spcPct val="90000"/>
                </a:lnSpc>
                <a:spcBef>
                  <a:spcPts val="18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Char char="•"/>
              </a:pPr>
              <a:r>
                <a:rPr lang="fr-FR" sz="1200" b="1" i="0" u="none" strike="noStrike" cap="none" dirty="0" err="1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Zoulikha</a:t>
              </a:r>
              <a:r>
                <a:rPr lang="fr-FR" sz="1200" b="1" i="0" u="none" strike="noStrike" cap="none" dirty="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 KHALDI         </a:t>
              </a:r>
              <a:r>
                <a:rPr lang="fr-FR" sz="1200" b="0" i="0" u="none" strike="noStrike" cap="none" dirty="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HAS        SEGPA E. Richard St </a:t>
              </a:r>
              <a:r>
                <a:rPr lang="fr-FR" sz="1200" b="0" i="0" u="none" strike="noStrike" cap="none" dirty="0" err="1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Chamond</a:t>
              </a:r>
              <a:endParaRPr sz="12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marL="114300" marR="0" lvl="1" indent="-114300" algn="l" rtl="0">
                <a:lnSpc>
                  <a:spcPct val="90000"/>
                </a:lnSpc>
                <a:spcBef>
                  <a:spcPts val="18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Char char="•"/>
              </a:pPr>
              <a:r>
                <a:rPr lang="fr-FR" sz="1200" b="1" i="0" u="none" strike="noStrike" cap="none" dirty="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Sanae LAISSAOUI        </a:t>
              </a:r>
              <a:r>
                <a:rPr lang="fr-FR" sz="1200" b="0" i="0" u="none" strike="noStrike" cap="none" dirty="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HAS         SEGPA Brossolette Oullins</a:t>
              </a:r>
              <a:endParaRPr dirty="0"/>
            </a:p>
            <a:p>
              <a:pPr marL="114300" marR="0" lvl="1" indent="-114300" algn="l" rtl="0">
                <a:lnSpc>
                  <a:spcPct val="90000"/>
                </a:lnSpc>
                <a:spcBef>
                  <a:spcPts val="18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Char char="•"/>
              </a:pPr>
              <a:r>
                <a:rPr lang="fr-FR" sz="1200" b="1" i="0" u="none" strike="noStrike" cap="none" dirty="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Camille REGOLA          </a:t>
              </a:r>
              <a:r>
                <a:rPr lang="fr-FR" sz="1200" b="0" i="0" u="none" strike="noStrike" cap="none" dirty="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ERE        SEGPA </a:t>
              </a:r>
              <a:r>
                <a:rPr lang="fr-FR" sz="1200" b="0" i="0" u="none" strike="noStrike" cap="none" dirty="0" err="1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Longchambon</a:t>
              </a:r>
              <a:r>
                <a:rPr lang="fr-FR" sz="1200" b="0" i="0" u="none" strike="noStrike" cap="none" dirty="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 Lyon 8</a:t>
              </a:r>
              <a:endParaRPr dirty="0"/>
            </a:p>
          </p:txBody>
        </p:sp>
        <p:sp>
          <p:nvSpPr>
            <p:cNvPr id="139" name="Google Shape;139;p4"/>
            <p:cNvSpPr/>
            <p:nvPr/>
          </p:nvSpPr>
          <p:spPr>
            <a:xfrm>
              <a:off x="1735277" y="3204424"/>
              <a:ext cx="195995" cy="169213"/>
            </a:xfrm>
            <a:prstGeom prst="hexagon">
              <a:avLst>
                <a:gd name="adj" fmla="val 25000"/>
                <a:gd name="vf" fmla="val 115470"/>
              </a:avLst>
            </a:prstGeom>
            <a:solidFill>
              <a:schemeClr val="lt1"/>
            </a:solidFill>
            <a:ln w="25400" cap="flat" cmpd="sng">
              <a:solidFill>
                <a:srgbClr val="4372C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" name="Google Shape;140;p4"/>
            <p:cNvSpPr/>
            <p:nvPr/>
          </p:nvSpPr>
          <p:spPr>
            <a:xfrm>
              <a:off x="2941045" y="1588963"/>
              <a:ext cx="1053180" cy="933633"/>
            </a:xfrm>
            <a:prstGeom prst="hexagon">
              <a:avLst>
                <a:gd name="adj" fmla="val 25000"/>
                <a:gd name="vf" fmla="val 115470"/>
              </a:avLst>
            </a:prstGeom>
            <a:blipFill rotWithShape="1">
              <a:blip r:embed="rId3">
                <a:alphaModFix/>
              </a:blip>
              <a:stretch>
                <a:fillRect l="-7998" r="-7999"/>
              </a:stretch>
            </a:blipFill>
            <a:ln w="25400" cap="flat" cmpd="sng">
              <a:solidFill>
                <a:srgbClr val="C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" name="Google Shape;141;p4"/>
            <p:cNvSpPr/>
            <p:nvPr/>
          </p:nvSpPr>
          <p:spPr>
            <a:xfrm>
              <a:off x="1399286" y="3012108"/>
              <a:ext cx="195995" cy="169213"/>
            </a:xfrm>
            <a:prstGeom prst="hexagon">
              <a:avLst>
                <a:gd name="adj" fmla="val 25000"/>
                <a:gd name="vf" fmla="val 115470"/>
              </a:avLst>
            </a:prstGeom>
            <a:solidFill>
              <a:schemeClr val="lt1"/>
            </a:solidFill>
            <a:ln w="25400" cap="flat" cmpd="sng">
              <a:solidFill>
                <a:srgbClr val="4372C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" name="Google Shape;142;p4"/>
            <p:cNvSpPr/>
            <p:nvPr/>
          </p:nvSpPr>
          <p:spPr>
            <a:xfrm>
              <a:off x="2687477" y="0"/>
              <a:ext cx="2492659" cy="1557081"/>
            </a:xfrm>
            <a:prstGeom prst="hexagon">
              <a:avLst>
                <a:gd name="adj" fmla="val 25000"/>
                <a:gd name="vf" fmla="val 115470"/>
              </a:avLst>
            </a:prstGeom>
            <a:solidFill>
              <a:srgbClr val="C4E0B2"/>
            </a:solidFill>
            <a:ln w="25400" cap="flat" cmpd="sng">
              <a:solidFill>
                <a:srgbClr val="C4E0B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" name="Google Shape;143;p4"/>
            <p:cNvSpPr txBox="1"/>
            <p:nvPr/>
          </p:nvSpPr>
          <p:spPr>
            <a:xfrm>
              <a:off x="3024955" y="210811"/>
              <a:ext cx="1817703" cy="1135459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17775" rIns="0" bIns="17775" anchor="t" anchorCtr="0">
              <a:noAutofit/>
            </a:bodyPr>
            <a:lstStyle/>
            <a:p>
              <a:pPr marL="0" marR="0" lvl="0" indent="0" algn="l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lang="fr-FR" sz="1400" b="1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PE SEGPA</a:t>
              </a:r>
              <a:endParaRPr/>
            </a:p>
            <a:p>
              <a:pPr marL="114300" marR="0" lvl="1" indent="-114300" algn="l" rtl="0">
                <a:lnSpc>
                  <a:spcPct val="90000"/>
                </a:lnSpc>
                <a:spcBef>
                  <a:spcPts val="49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Char char="•"/>
              </a:pPr>
              <a:r>
                <a:rPr lang="fr-FR" sz="1200" b="1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Thierry LAFANECHERE </a:t>
              </a:r>
              <a:r>
                <a:rPr lang="fr-FR" sz="12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SEGPA Prévert Andrézieu-Bouthéon</a:t>
              </a:r>
              <a:endPara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marL="114300" marR="0" lvl="1" indent="-114300" algn="l" rtl="0">
                <a:lnSpc>
                  <a:spcPct val="90000"/>
                </a:lnSpc>
                <a:spcBef>
                  <a:spcPts val="18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Char char="•"/>
              </a:pPr>
              <a:r>
                <a:rPr lang="fr-FR" sz="1200" b="1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Sophie DEFOUR          </a:t>
              </a:r>
              <a:r>
                <a:rPr lang="fr-FR" sz="12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SEGPA A.Franck Miribel</a:t>
              </a:r>
              <a:endParaRPr/>
            </a:p>
          </p:txBody>
        </p:sp>
        <p:sp>
          <p:nvSpPr>
            <p:cNvPr id="144" name="Google Shape;144;p4"/>
            <p:cNvSpPr/>
            <p:nvPr/>
          </p:nvSpPr>
          <p:spPr>
            <a:xfrm>
              <a:off x="6318940" y="4540095"/>
              <a:ext cx="195995" cy="169213"/>
            </a:xfrm>
            <a:prstGeom prst="hexagon">
              <a:avLst>
                <a:gd name="adj" fmla="val 25000"/>
                <a:gd name="vf" fmla="val 115470"/>
              </a:avLst>
            </a:prstGeom>
            <a:solidFill>
              <a:schemeClr val="lt1"/>
            </a:solidFill>
            <a:ln w="25400" cap="flat" cmpd="sng">
              <a:solidFill>
                <a:srgbClr val="4372C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" name="Google Shape;145;p4"/>
            <p:cNvSpPr/>
            <p:nvPr/>
          </p:nvSpPr>
          <p:spPr>
            <a:xfrm>
              <a:off x="9326959" y="5219525"/>
              <a:ext cx="1118332" cy="856448"/>
            </a:xfrm>
            <a:prstGeom prst="hexagon">
              <a:avLst>
                <a:gd name="adj" fmla="val 25000"/>
                <a:gd name="vf" fmla="val 115470"/>
              </a:avLst>
            </a:prstGeom>
            <a:blipFill rotWithShape="1">
              <a:blip r:embed="rId4">
                <a:alphaModFix/>
              </a:blip>
              <a:stretch>
                <a:fillRect l="-25997" r="-25998"/>
              </a:stretch>
            </a:blipFill>
            <a:ln w="25400" cap="flat" cmpd="sng">
              <a:solidFill>
                <a:srgbClr val="4372C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" name="Google Shape;146;p4"/>
            <p:cNvSpPr/>
            <p:nvPr/>
          </p:nvSpPr>
          <p:spPr>
            <a:xfrm>
              <a:off x="3792926" y="4785049"/>
              <a:ext cx="195995" cy="169213"/>
            </a:xfrm>
            <a:prstGeom prst="hexagon">
              <a:avLst>
                <a:gd name="adj" fmla="val 25000"/>
                <a:gd name="vf" fmla="val 115470"/>
              </a:avLst>
            </a:prstGeom>
            <a:solidFill>
              <a:schemeClr val="lt1"/>
            </a:solidFill>
            <a:ln w="25400" cap="flat" cmpd="sng">
              <a:solidFill>
                <a:srgbClr val="4372C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" name="Google Shape;147;p4"/>
            <p:cNvSpPr/>
            <p:nvPr/>
          </p:nvSpPr>
          <p:spPr>
            <a:xfrm>
              <a:off x="53993" y="2062911"/>
              <a:ext cx="3298478" cy="2224178"/>
            </a:xfrm>
            <a:prstGeom prst="hexagon">
              <a:avLst>
                <a:gd name="adj" fmla="val 25000"/>
                <a:gd name="vf" fmla="val 115470"/>
              </a:avLst>
            </a:prstGeom>
            <a:solidFill>
              <a:srgbClr val="C4E0B2"/>
            </a:solidFill>
            <a:ln w="25400" cap="flat" cmpd="sng">
              <a:solidFill>
                <a:srgbClr val="C4E0B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" name="Google Shape;148;p4"/>
            <p:cNvSpPr txBox="1"/>
            <p:nvPr/>
          </p:nvSpPr>
          <p:spPr>
            <a:xfrm>
              <a:off x="514214" y="2373240"/>
              <a:ext cx="2378036" cy="160352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17775" rIns="0" bIns="17775" anchor="t" anchorCtr="0">
              <a:noAutofit/>
            </a:bodyPr>
            <a:lstStyle/>
            <a:p>
              <a:pPr marL="0" marR="0" lvl="0" indent="0" algn="l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lang="fr-FR" sz="1400" b="1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DACS</a:t>
              </a:r>
              <a:endParaRPr/>
            </a:p>
            <a:p>
              <a:pPr marL="114300" marR="0" lvl="1" indent="-114300" algn="l" rtl="0">
                <a:lnSpc>
                  <a:spcPct val="90000"/>
                </a:lnSpc>
                <a:spcBef>
                  <a:spcPts val="49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Char char="•"/>
              </a:pPr>
              <a:r>
                <a:rPr lang="fr-FR" sz="1200" b="1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Jerôme CROZE </a:t>
              </a:r>
              <a:r>
                <a:rPr lang="fr-FR" sz="12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SEGPA Brossolette Oullins</a:t>
              </a:r>
              <a:endParaRPr/>
            </a:p>
            <a:p>
              <a:pPr marL="114300" marR="0" lvl="1" indent="-114300" algn="l" rtl="0">
                <a:lnSpc>
                  <a:spcPct val="90000"/>
                </a:lnSpc>
                <a:spcBef>
                  <a:spcPts val="18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Char char="•"/>
              </a:pPr>
              <a:r>
                <a:rPr lang="fr-FR" sz="1200" b="1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Jean-Luc MILLET </a:t>
              </a:r>
              <a:r>
                <a:rPr lang="fr-FR" sz="12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SEGPA  J. Jaures Villeurbanne</a:t>
              </a:r>
              <a:endParaRPr/>
            </a:p>
            <a:p>
              <a:pPr marL="114300" marR="0" lvl="1" indent="-114300" algn="l" rtl="0">
                <a:lnSpc>
                  <a:spcPct val="90000"/>
                </a:lnSpc>
                <a:spcBef>
                  <a:spcPts val="18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Char char="•"/>
              </a:pPr>
              <a:r>
                <a:rPr lang="fr-FR" sz="1200" b="1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Fabienne FEUILLET </a:t>
              </a:r>
              <a:r>
                <a:rPr lang="fr-FR" sz="12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SEGPA Les Bruneaux Firminy</a:t>
              </a:r>
              <a:endParaRPr/>
            </a:p>
            <a:p>
              <a:pPr marL="114300" marR="0" lvl="1" indent="-114300" algn="l" rtl="0">
                <a:lnSpc>
                  <a:spcPct val="90000"/>
                </a:lnSpc>
                <a:spcBef>
                  <a:spcPts val="18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Char char="•"/>
              </a:pPr>
              <a:r>
                <a:rPr lang="fr-FR" sz="1200" b="1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Jean-François GONTARD </a:t>
              </a:r>
              <a:r>
                <a:rPr lang="fr-FR" sz="12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SEGPA Fournet Jassans-Riottier</a:t>
              </a:r>
              <a:endPara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9" name="Google Shape;149;p4"/>
            <p:cNvSpPr/>
            <p:nvPr/>
          </p:nvSpPr>
          <p:spPr>
            <a:xfrm>
              <a:off x="252389" y="740139"/>
              <a:ext cx="195995" cy="169213"/>
            </a:xfrm>
            <a:prstGeom prst="hexagon">
              <a:avLst>
                <a:gd name="adj" fmla="val 25000"/>
                <a:gd name="vf" fmla="val 115470"/>
              </a:avLst>
            </a:prstGeom>
            <a:solidFill>
              <a:schemeClr val="lt1"/>
            </a:solidFill>
            <a:ln w="25400" cap="flat" cmpd="sng">
              <a:solidFill>
                <a:srgbClr val="4372C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" name="Google Shape;150;p4"/>
            <p:cNvSpPr/>
            <p:nvPr/>
          </p:nvSpPr>
          <p:spPr>
            <a:xfrm>
              <a:off x="5270930" y="228800"/>
              <a:ext cx="1426788" cy="1103318"/>
            </a:xfrm>
            <a:prstGeom prst="hexagon">
              <a:avLst>
                <a:gd name="adj" fmla="val 25000"/>
                <a:gd name="vf" fmla="val 115470"/>
              </a:avLst>
            </a:prstGeom>
            <a:blipFill rotWithShape="1">
              <a:blip r:embed="rId5">
                <a:alphaModFix/>
              </a:blip>
              <a:stretch>
                <a:fillRect l="-18999" r="-18999"/>
              </a:stretch>
            </a:blipFill>
            <a:ln w="25400" cap="flat" cmpd="sng">
              <a:solidFill>
                <a:srgbClr val="C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" name="Google Shape;151;p4"/>
            <p:cNvSpPr/>
            <p:nvPr/>
          </p:nvSpPr>
          <p:spPr>
            <a:xfrm>
              <a:off x="2697484" y="223639"/>
              <a:ext cx="195995" cy="169213"/>
            </a:xfrm>
            <a:prstGeom prst="hexagon">
              <a:avLst>
                <a:gd name="adj" fmla="val 25000"/>
                <a:gd name="vf" fmla="val 115470"/>
              </a:avLst>
            </a:prstGeom>
            <a:solidFill>
              <a:schemeClr val="lt1"/>
            </a:solidFill>
            <a:ln w="25400" cap="flat" cmpd="sng">
              <a:solidFill>
                <a:srgbClr val="4372C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" name="Google Shape;152;p4"/>
            <p:cNvSpPr/>
            <p:nvPr/>
          </p:nvSpPr>
          <p:spPr>
            <a:xfrm>
              <a:off x="8524070" y="1981602"/>
              <a:ext cx="2945118" cy="2368333"/>
            </a:xfrm>
            <a:prstGeom prst="hexagon">
              <a:avLst>
                <a:gd name="adj" fmla="val 25000"/>
                <a:gd name="vf" fmla="val 115470"/>
              </a:avLst>
            </a:prstGeom>
            <a:solidFill>
              <a:srgbClr val="B3C6E7"/>
            </a:solidFill>
            <a:ln w="25400" cap="flat" cmpd="sng">
              <a:solidFill>
                <a:srgbClr val="B3C6E7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" name="Google Shape;153;p4"/>
            <p:cNvSpPr txBox="1"/>
            <p:nvPr/>
          </p:nvSpPr>
          <p:spPr>
            <a:xfrm>
              <a:off x="8966866" y="2337660"/>
              <a:ext cx="2309700" cy="16563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17775" rIns="0" bIns="17775" anchor="t" anchorCtr="0">
              <a:noAutofit/>
            </a:bodyPr>
            <a:lstStyle/>
            <a:p>
              <a:pPr marL="0" marR="0" lvl="0" indent="0" algn="l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lang="fr-FR" sz="1400" b="1" i="0" u="none" strike="noStrike" cap="none" dirty="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PLP LYCÉE</a:t>
              </a:r>
              <a:endParaRPr dirty="0"/>
            </a:p>
            <a:p>
              <a:pPr marL="114300" marR="0" lvl="1" indent="-114300" algn="l" rtl="0">
                <a:lnSpc>
                  <a:spcPct val="90000"/>
                </a:lnSpc>
                <a:spcBef>
                  <a:spcPts val="49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Char char="•"/>
              </a:pPr>
              <a:r>
                <a:rPr lang="fr-FR" sz="1200" b="1" dirty="0">
                  <a:solidFill>
                    <a:schemeClr val="dk1"/>
                  </a:solidFill>
                </a:rPr>
                <a:t>Anne-Sophie </a:t>
              </a:r>
              <a:r>
                <a:rPr lang="fr-FR" sz="1200" b="1" i="0" u="none" strike="noStrike" cap="none" dirty="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BUSSARD-C</a:t>
              </a:r>
              <a:r>
                <a:rPr lang="fr-FR" sz="1200" b="1" dirty="0">
                  <a:solidFill>
                    <a:schemeClr val="dk1"/>
                  </a:solidFill>
                </a:rPr>
                <a:t>LAVEL</a:t>
              </a:r>
              <a:r>
                <a:rPr lang="fr-FR" sz="1200" b="1" i="0" u="none" strike="noStrike" cap="none" dirty="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    </a:t>
              </a:r>
              <a:r>
                <a:rPr lang="fr-FR" sz="1200" b="0" i="0" u="none" strike="noStrike" cap="none" dirty="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LOG.                      A. de Musset Villeurbanne</a:t>
              </a:r>
              <a:endParaRPr dirty="0"/>
            </a:p>
            <a:p>
              <a:pPr marL="114300" marR="0" lvl="1" indent="-114300" algn="l" rtl="0">
                <a:lnSpc>
                  <a:spcPct val="90000"/>
                </a:lnSpc>
                <a:spcBef>
                  <a:spcPts val="18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Char char="•"/>
              </a:pPr>
              <a:r>
                <a:rPr lang="fr-FR" sz="1200" b="1" i="0" u="none" strike="noStrike" cap="none" dirty="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Sébastien DEPETRIS </a:t>
              </a:r>
              <a:r>
                <a:rPr lang="fr-FR" sz="1200" b="0" i="0" u="none" strike="noStrike" cap="none" dirty="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Tony Garnier Lyon 8</a:t>
              </a:r>
              <a:endParaRPr dirty="0"/>
            </a:p>
            <a:p>
              <a:pPr marL="114300" marR="0" lvl="1" indent="-114300" algn="l" rtl="0">
                <a:lnSpc>
                  <a:spcPct val="90000"/>
                </a:lnSpc>
                <a:spcBef>
                  <a:spcPts val="18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Char char="•"/>
              </a:pPr>
              <a:r>
                <a:rPr lang="fr-FR" sz="1200" b="1" i="0" u="none" strike="noStrike" cap="none" dirty="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Michel LEVEQUE </a:t>
              </a:r>
              <a:r>
                <a:rPr lang="fr-FR" sz="1200" b="0" i="0" u="none" strike="noStrike" cap="none" dirty="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EREA </a:t>
              </a:r>
              <a:r>
                <a:rPr lang="fr-FR" sz="1200" b="0" i="0" u="none" strike="noStrike" cap="none" dirty="0" err="1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Commerson</a:t>
              </a:r>
              <a:r>
                <a:rPr lang="fr-FR" sz="1200" b="0" i="0" u="none" strike="noStrike" cap="none" dirty="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 Bourg en Bresse</a:t>
              </a:r>
              <a:endParaRPr dirty="0"/>
            </a:p>
            <a:p>
              <a:pPr marL="114300" marR="0" lvl="1" indent="-114300" algn="l" rtl="0">
                <a:lnSpc>
                  <a:spcPct val="90000"/>
                </a:lnSpc>
                <a:spcBef>
                  <a:spcPts val="18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Char char="•"/>
              </a:pPr>
              <a:r>
                <a:rPr lang="fr-FR" sz="1200" b="1" i="0" u="none" strike="noStrike" cap="none" dirty="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Mickael RAVET </a:t>
              </a:r>
              <a:r>
                <a:rPr lang="fr-FR" sz="1200" b="0" i="0" u="none" strike="noStrike" cap="none" dirty="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STI Marc Seguin Vénissieux</a:t>
              </a:r>
              <a:endParaRPr dirty="0"/>
            </a:p>
          </p:txBody>
        </p:sp>
        <p:sp>
          <p:nvSpPr>
            <p:cNvPr id="154" name="Google Shape;154;p4"/>
            <p:cNvSpPr/>
            <p:nvPr/>
          </p:nvSpPr>
          <p:spPr>
            <a:xfrm>
              <a:off x="9099037" y="147103"/>
              <a:ext cx="195995" cy="169213"/>
            </a:xfrm>
            <a:prstGeom prst="hexagon">
              <a:avLst>
                <a:gd name="adj" fmla="val 25000"/>
                <a:gd name="vf" fmla="val 115470"/>
              </a:avLst>
            </a:prstGeom>
            <a:solidFill>
              <a:schemeClr val="lt1"/>
            </a:solidFill>
            <a:ln w="25400" cap="flat" cmpd="sng">
              <a:solidFill>
                <a:srgbClr val="4372C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" name="Google Shape;155;p4"/>
            <p:cNvSpPr/>
            <p:nvPr/>
          </p:nvSpPr>
          <p:spPr>
            <a:xfrm>
              <a:off x="2874603" y="4074399"/>
              <a:ext cx="975843" cy="828070"/>
            </a:xfrm>
            <a:prstGeom prst="hexagon">
              <a:avLst>
                <a:gd name="adj" fmla="val 25000"/>
                <a:gd name="vf" fmla="val 115470"/>
              </a:avLst>
            </a:prstGeom>
            <a:blipFill rotWithShape="1">
              <a:blip r:embed="rId6">
                <a:alphaModFix/>
              </a:blip>
              <a:stretch>
                <a:fillRect l="-137998" r="-137998"/>
              </a:stretch>
            </a:blipFill>
            <a:ln w="25400" cap="flat" cmpd="sng">
              <a:solidFill>
                <a:srgbClr val="4372C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" name="Google Shape;156;p4"/>
            <p:cNvSpPr/>
            <p:nvPr/>
          </p:nvSpPr>
          <p:spPr>
            <a:xfrm>
              <a:off x="7056431" y="56549"/>
              <a:ext cx="195995" cy="169213"/>
            </a:xfrm>
            <a:prstGeom prst="hexagon">
              <a:avLst>
                <a:gd name="adj" fmla="val 25000"/>
                <a:gd name="vf" fmla="val 115470"/>
              </a:avLst>
            </a:prstGeom>
            <a:solidFill>
              <a:schemeClr val="lt1"/>
            </a:solidFill>
            <a:ln w="25400" cap="flat" cmpd="sng">
              <a:solidFill>
                <a:srgbClr val="4372C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" name="Google Shape;157;p4"/>
            <p:cNvSpPr/>
            <p:nvPr/>
          </p:nvSpPr>
          <p:spPr>
            <a:xfrm>
              <a:off x="977784" y="4443762"/>
              <a:ext cx="2174895" cy="1617939"/>
            </a:xfrm>
            <a:prstGeom prst="hexagon">
              <a:avLst>
                <a:gd name="adj" fmla="val 25000"/>
                <a:gd name="vf" fmla="val 115470"/>
              </a:avLst>
            </a:prstGeom>
            <a:solidFill>
              <a:srgbClr val="C4E0B2"/>
            </a:solidFill>
            <a:ln w="25400" cap="flat" cmpd="sng">
              <a:solidFill>
                <a:srgbClr val="C4E0B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" name="Google Shape;158;p4"/>
            <p:cNvSpPr txBox="1"/>
            <p:nvPr/>
          </p:nvSpPr>
          <p:spPr>
            <a:xfrm>
              <a:off x="1293854" y="4678891"/>
              <a:ext cx="1542756" cy="114768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17775" rIns="0" bIns="17775" anchor="t" anchorCtr="0">
              <a:noAutofit/>
            </a:bodyPr>
            <a:lstStyle/>
            <a:p>
              <a:pPr marL="0" marR="0" lvl="0" indent="0" algn="l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lang="fr-FR" sz="1400" b="1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PLC</a:t>
              </a:r>
              <a:endParaRPr/>
            </a:p>
            <a:p>
              <a:pPr marL="114300" marR="0" lvl="1" indent="-114300" algn="l" rtl="0">
                <a:lnSpc>
                  <a:spcPct val="90000"/>
                </a:lnSpc>
                <a:spcBef>
                  <a:spcPts val="49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Char char="•"/>
              </a:pPr>
              <a:r>
                <a:rPr lang="fr-FR" sz="1200" b="1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Céline BOSSY-PEREZ </a:t>
              </a:r>
              <a:r>
                <a:rPr lang="fr-FR" sz="12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Anglais Dargent Lyon 3</a:t>
              </a:r>
              <a:endParaRPr/>
            </a:p>
            <a:p>
              <a:pPr marL="114300" marR="0" lvl="1" indent="-114300" algn="l" rtl="0">
                <a:lnSpc>
                  <a:spcPct val="90000"/>
                </a:lnSpc>
                <a:spcBef>
                  <a:spcPts val="18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Char char="•"/>
              </a:pPr>
              <a:r>
                <a:rPr lang="fr-FR" sz="1200" b="1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Rodolphe GUELDRY </a:t>
              </a:r>
              <a:r>
                <a:rPr lang="fr-FR" sz="12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Anglais Dargent Lyon 3</a:t>
              </a:r>
              <a:endParaRPr/>
            </a:p>
          </p:txBody>
        </p:sp>
        <p:sp>
          <p:nvSpPr>
            <p:cNvPr id="159" name="Google Shape;159;p4"/>
            <p:cNvSpPr/>
            <p:nvPr/>
          </p:nvSpPr>
          <p:spPr>
            <a:xfrm>
              <a:off x="7494837" y="820447"/>
              <a:ext cx="195995" cy="169213"/>
            </a:xfrm>
            <a:prstGeom prst="hexagon">
              <a:avLst>
                <a:gd name="adj" fmla="val 25000"/>
                <a:gd name="vf" fmla="val 115470"/>
              </a:avLst>
            </a:prstGeom>
            <a:solidFill>
              <a:schemeClr val="lt1"/>
            </a:solidFill>
            <a:ln w="25400" cap="flat" cmpd="sng">
              <a:solidFill>
                <a:srgbClr val="4372C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" name="Google Shape;160;p4"/>
            <p:cNvSpPr/>
            <p:nvPr/>
          </p:nvSpPr>
          <p:spPr>
            <a:xfrm>
              <a:off x="7560800" y="2316702"/>
              <a:ext cx="1180420" cy="1084419"/>
            </a:xfrm>
            <a:prstGeom prst="hexagon">
              <a:avLst>
                <a:gd name="adj" fmla="val 25000"/>
                <a:gd name="vf" fmla="val 115470"/>
              </a:avLst>
            </a:prstGeom>
            <a:blipFill rotWithShape="1">
              <a:blip r:embed="rId7">
                <a:alphaModFix/>
              </a:blip>
              <a:stretch>
                <a:fillRect l="-13997" r="-13999"/>
              </a:stretch>
            </a:blipFill>
            <a:ln w="25400" cap="flat" cmpd="sng">
              <a:solidFill>
                <a:srgbClr val="54813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" name="Google Shape;161;p4"/>
            <p:cNvSpPr/>
            <p:nvPr/>
          </p:nvSpPr>
          <p:spPr>
            <a:xfrm>
              <a:off x="7822533" y="1010891"/>
              <a:ext cx="195995" cy="169213"/>
            </a:xfrm>
            <a:prstGeom prst="hexagon">
              <a:avLst>
                <a:gd name="adj" fmla="val 25000"/>
                <a:gd name="vf" fmla="val 115470"/>
              </a:avLst>
            </a:prstGeom>
            <a:solidFill>
              <a:schemeClr val="lt1"/>
            </a:solidFill>
            <a:ln w="25400" cap="flat" cmpd="sng">
              <a:solidFill>
                <a:srgbClr val="4372C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" name="Google Shape;162;p4"/>
            <p:cNvSpPr/>
            <p:nvPr/>
          </p:nvSpPr>
          <p:spPr>
            <a:xfrm>
              <a:off x="9407462" y="109076"/>
              <a:ext cx="2061726" cy="1597002"/>
            </a:xfrm>
            <a:prstGeom prst="hexagon">
              <a:avLst>
                <a:gd name="adj" fmla="val 25000"/>
                <a:gd name="vf" fmla="val 115470"/>
              </a:avLst>
            </a:prstGeom>
            <a:solidFill>
              <a:srgbClr val="B3C6E7"/>
            </a:solidFill>
            <a:ln w="25400" cap="flat" cmpd="sng">
              <a:solidFill>
                <a:srgbClr val="B3C6E7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" name="Google Shape;163;p4"/>
            <p:cNvSpPr txBox="1"/>
            <p:nvPr/>
          </p:nvSpPr>
          <p:spPr>
            <a:xfrm>
              <a:off x="9712356" y="345245"/>
              <a:ext cx="1451938" cy="112466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17775" rIns="0" bIns="17775" anchor="t" anchorCtr="0">
              <a:noAutofit/>
            </a:bodyPr>
            <a:lstStyle/>
            <a:p>
              <a:pPr marL="0" marR="0" lvl="0" indent="0" algn="l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marL="0" marR="0" lvl="0" indent="0" algn="l" rtl="0">
                <a:lnSpc>
                  <a:spcPct val="90000"/>
                </a:lnSpc>
                <a:spcBef>
                  <a:spcPts val="49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lang="fr-FR" sz="1400" b="1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CPE</a:t>
              </a:r>
              <a:r>
                <a:rPr lang="fr-FR" sz="12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 </a:t>
              </a:r>
              <a:endParaRPr/>
            </a:p>
            <a:p>
              <a:pPr marL="114300" marR="0" lvl="1" indent="-114300" algn="l" rtl="0">
                <a:lnSpc>
                  <a:spcPct val="90000"/>
                </a:lnSpc>
                <a:spcBef>
                  <a:spcPts val="49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Char char="•"/>
              </a:pPr>
              <a:r>
                <a:rPr lang="fr-FR" sz="1200" b="1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Charlène CHELIHI </a:t>
              </a:r>
              <a:r>
                <a:rPr lang="fr-FR" sz="12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LP Beauregard Montbrison</a:t>
              </a:r>
              <a:endParaRPr/>
            </a:p>
          </p:txBody>
        </p:sp>
        <p:sp>
          <p:nvSpPr>
            <p:cNvPr id="164" name="Google Shape;164;p4"/>
            <p:cNvSpPr/>
            <p:nvPr/>
          </p:nvSpPr>
          <p:spPr>
            <a:xfrm>
              <a:off x="8529122" y="2729910"/>
              <a:ext cx="195995" cy="169213"/>
            </a:xfrm>
            <a:prstGeom prst="hexagon">
              <a:avLst>
                <a:gd name="adj" fmla="val 25000"/>
                <a:gd name="vf" fmla="val 115470"/>
              </a:avLst>
            </a:prstGeom>
            <a:solidFill>
              <a:schemeClr val="lt1"/>
            </a:solidFill>
            <a:ln w="25400" cap="flat" cmpd="sng">
              <a:solidFill>
                <a:srgbClr val="4372C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" name="Google Shape;165;p4"/>
            <p:cNvSpPr/>
            <p:nvPr/>
          </p:nvSpPr>
          <p:spPr>
            <a:xfrm>
              <a:off x="33338" y="38222"/>
              <a:ext cx="734070" cy="621092"/>
            </a:xfrm>
            <a:prstGeom prst="hexagon">
              <a:avLst>
                <a:gd name="adj" fmla="val 25000"/>
                <a:gd name="vf" fmla="val 115470"/>
              </a:avLst>
            </a:prstGeom>
            <a:blipFill rotWithShape="1">
              <a:blip r:embed="rId8">
                <a:alphaModFix/>
              </a:blip>
              <a:stretch>
                <a:fillRect t="-3999" b="-3999"/>
              </a:stretch>
            </a:blipFill>
            <a:ln w="25400" cap="flat" cmpd="sng">
              <a:solidFill>
                <a:srgbClr val="54813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" name="Google Shape;166;p4"/>
            <p:cNvSpPr/>
            <p:nvPr/>
          </p:nvSpPr>
          <p:spPr>
            <a:xfrm>
              <a:off x="7342699" y="3595167"/>
              <a:ext cx="195995" cy="169213"/>
            </a:xfrm>
            <a:prstGeom prst="hexagon">
              <a:avLst>
                <a:gd name="adj" fmla="val 25000"/>
                <a:gd name="vf" fmla="val 115470"/>
              </a:avLst>
            </a:prstGeom>
            <a:solidFill>
              <a:schemeClr val="lt1"/>
            </a:solidFill>
            <a:ln w="25400" cap="flat" cmpd="sng">
              <a:solidFill>
                <a:srgbClr val="4372C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" name="Google Shape;167;p4"/>
            <p:cNvSpPr/>
            <p:nvPr/>
          </p:nvSpPr>
          <p:spPr>
            <a:xfrm>
              <a:off x="6794846" y="0"/>
              <a:ext cx="2678301" cy="2235405"/>
            </a:xfrm>
            <a:prstGeom prst="hexagon">
              <a:avLst>
                <a:gd name="adj" fmla="val 25000"/>
                <a:gd name="vf" fmla="val 115470"/>
              </a:avLst>
            </a:prstGeom>
            <a:solidFill>
              <a:srgbClr val="B3C6E7"/>
            </a:solidFill>
            <a:ln w="25400" cap="flat" cmpd="sng">
              <a:solidFill>
                <a:srgbClr val="B3C6E7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" name="Google Shape;168;p4"/>
            <p:cNvSpPr txBox="1"/>
            <p:nvPr/>
          </p:nvSpPr>
          <p:spPr>
            <a:xfrm>
              <a:off x="7204321" y="341763"/>
              <a:ext cx="1859351" cy="1551879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17775" rIns="0" bIns="17775" anchor="t" anchorCtr="0">
              <a:noAutofit/>
            </a:bodyPr>
            <a:lstStyle/>
            <a:p>
              <a:pPr marL="0" marR="0" lvl="0" indent="0" algn="l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lang="fr-FR" sz="1400" b="1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Psy-EN</a:t>
              </a:r>
              <a:r>
                <a:rPr lang="fr-FR" sz="14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 </a:t>
              </a:r>
              <a:r>
                <a:rPr lang="fr-FR" sz="1400" b="1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Lycée</a:t>
              </a:r>
              <a:endParaRPr/>
            </a:p>
            <a:p>
              <a:pPr marL="114300" marR="0" lvl="1" indent="-114300" algn="l" rtl="0">
                <a:lnSpc>
                  <a:spcPct val="90000"/>
                </a:lnSpc>
                <a:spcBef>
                  <a:spcPts val="49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Char char="•"/>
              </a:pPr>
              <a:r>
                <a:rPr lang="fr-FR" sz="1200" b="1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Fanny Conte </a:t>
              </a:r>
              <a:r>
                <a:rPr lang="fr-FR" sz="12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LP Jean Lurçat Lyon 8 </a:t>
              </a:r>
              <a:endParaRPr/>
            </a:p>
            <a:p>
              <a:pPr marL="114300" marR="0" lvl="1" indent="-114300" algn="l" rtl="0">
                <a:lnSpc>
                  <a:spcPct val="90000"/>
                </a:lnSpc>
                <a:spcBef>
                  <a:spcPts val="18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Char char="•"/>
              </a:pPr>
              <a:r>
                <a:rPr lang="fr-FR" sz="1200" b="1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Elsa Machet </a:t>
              </a:r>
              <a:r>
                <a:rPr lang="fr-FR" sz="12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LP Béjuit Bron</a:t>
              </a:r>
              <a:endParaRPr/>
            </a:p>
            <a:p>
              <a:pPr marL="114300" marR="0" lvl="1" indent="-114300" algn="l" rtl="0">
                <a:lnSpc>
                  <a:spcPct val="90000"/>
                </a:lnSpc>
                <a:spcBef>
                  <a:spcPts val="18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Char char="•"/>
              </a:pPr>
              <a:r>
                <a:rPr lang="fr-FR" sz="1200" b="1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Emmanuel RABIN </a:t>
              </a:r>
              <a:r>
                <a:rPr lang="fr-FR" sz="12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LP Tony Garnier Lyon 8</a:t>
              </a:r>
              <a:endParaRPr/>
            </a:p>
          </p:txBody>
        </p:sp>
        <p:sp>
          <p:nvSpPr>
            <p:cNvPr id="169" name="Google Shape;169;p4"/>
            <p:cNvSpPr/>
            <p:nvPr/>
          </p:nvSpPr>
          <p:spPr>
            <a:xfrm>
              <a:off x="761964" y="4503165"/>
              <a:ext cx="195995" cy="169213"/>
            </a:xfrm>
            <a:prstGeom prst="hexagon">
              <a:avLst>
                <a:gd name="adj" fmla="val 25000"/>
                <a:gd name="vf" fmla="val 115470"/>
              </a:avLst>
            </a:prstGeom>
            <a:solidFill>
              <a:schemeClr val="lt1"/>
            </a:solidFill>
            <a:ln w="25400" cap="flat" cmpd="sng">
              <a:solidFill>
                <a:srgbClr val="4372C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" name="Google Shape;170;p4"/>
            <p:cNvSpPr/>
            <p:nvPr/>
          </p:nvSpPr>
          <p:spPr>
            <a:xfrm>
              <a:off x="5999601" y="5249974"/>
              <a:ext cx="854107" cy="833055"/>
            </a:xfrm>
            <a:prstGeom prst="hexagon">
              <a:avLst>
                <a:gd name="adj" fmla="val 25000"/>
                <a:gd name="vf" fmla="val 115470"/>
              </a:avLst>
            </a:prstGeom>
            <a:blipFill rotWithShape="1">
              <a:blip r:embed="rId9">
                <a:alphaModFix/>
              </a:blip>
              <a:stretch>
                <a:fillRect l="-48998" r="-48998"/>
              </a:stretch>
            </a:blipFill>
            <a:ln w="25400" cap="flat" cmpd="sng">
              <a:solidFill>
                <a:srgbClr val="C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" name="Google Shape;171;p4"/>
            <p:cNvSpPr/>
            <p:nvPr/>
          </p:nvSpPr>
          <p:spPr>
            <a:xfrm>
              <a:off x="2663891" y="1732686"/>
              <a:ext cx="195995" cy="169213"/>
            </a:xfrm>
            <a:prstGeom prst="hexagon">
              <a:avLst>
                <a:gd name="adj" fmla="val 25000"/>
                <a:gd name="vf" fmla="val 115470"/>
              </a:avLst>
            </a:prstGeom>
            <a:solidFill>
              <a:schemeClr val="lt1"/>
            </a:solidFill>
            <a:ln w="25400" cap="flat" cmpd="sng">
              <a:solidFill>
                <a:srgbClr val="4372C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" name="Google Shape;172;p4"/>
            <p:cNvSpPr/>
            <p:nvPr/>
          </p:nvSpPr>
          <p:spPr>
            <a:xfrm>
              <a:off x="4129245" y="4881405"/>
              <a:ext cx="1817967" cy="1354813"/>
            </a:xfrm>
            <a:prstGeom prst="hexagon">
              <a:avLst>
                <a:gd name="adj" fmla="val 25000"/>
                <a:gd name="vf" fmla="val 115470"/>
              </a:avLst>
            </a:prstGeom>
            <a:solidFill>
              <a:srgbClr val="FBE4D4"/>
            </a:solidFill>
            <a:ln w="25400" cap="flat" cmpd="sng">
              <a:solidFill>
                <a:srgbClr val="FBE4D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" name="Google Shape;173;p4"/>
            <p:cNvSpPr txBox="1"/>
            <p:nvPr/>
          </p:nvSpPr>
          <p:spPr>
            <a:xfrm>
              <a:off x="4393643" y="5078444"/>
              <a:ext cx="1289171" cy="960735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17775" rIns="0" bIns="17775" anchor="t" anchorCtr="0">
              <a:noAutofit/>
            </a:bodyPr>
            <a:lstStyle/>
            <a:p>
              <a:pPr marL="0" marR="0" lvl="0" indent="0" algn="l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lang="fr-FR" sz="1400" b="1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CPC ASH</a:t>
              </a:r>
              <a:endParaRPr/>
            </a:p>
            <a:p>
              <a:pPr marL="114300" marR="0" lvl="1" indent="-114300" algn="l" rtl="0">
                <a:lnSpc>
                  <a:spcPct val="90000"/>
                </a:lnSpc>
                <a:spcBef>
                  <a:spcPts val="49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Char char="•"/>
              </a:pPr>
              <a:r>
                <a:rPr lang="fr-FR" sz="1200" b="1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Céline DI MATTEO </a:t>
              </a:r>
              <a:r>
                <a:rPr lang="fr-FR" sz="12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Loire</a:t>
              </a:r>
              <a:endParaRPr/>
            </a:p>
            <a:p>
              <a:pPr marL="114300" marR="0" lvl="1" indent="-114300" algn="l" rtl="0">
                <a:lnSpc>
                  <a:spcPct val="90000"/>
                </a:lnSpc>
                <a:spcBef>
                  <a:spcPts val="18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Char char="•"/>
              </a:pPr>
              <a:r>
                <a:rPr lang="fr-FR" sz="1200" b="1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Michaël-Loïc THIBAUD </a:t>
              </a:r>
              <a:r>
                <a:rPr lang="fr-FR" sz="12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Ain </a:t>
              </a:r>
              <a:endParaRPr/>
            </a:p>
          </p:txBody>
        </p:sp>
        <p:sp>
          <p:nvSpPr>
            <p:cNvPr id="174" name="Google Shape;174;p4"/>
            <p:cNvSpPr/>
            <p:nvPr/>
          </p:nvSpPr>
          <p:spPr>
            <a:xfrm>
              <a:off x="9653789" y="4753799"/>
              <a:ext cx="195995" cy="169213"/>
            </a:xfrm>
            <a:prstGeom prst="hexagon">
              <a:avLst>
                <a:gd name="adj" fmla="val 25000"/>
                <a:gd name="vf" fmla="val 115470"/>
              </a:avLst>
            </a:prstGeom>
            <a:solidFill>
              <a:schemeClr val="lt1"/>
            </a:solidFill>
            <a:ln w="25400" cap="flat" cmpd="sng">
              <a:solidFill>
                <a:srgbClr val="4372C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" name="Google Shape;175;p4"/>
            <p:cNvSpPr/>
            <p:nvPr/>
          </p:nvSpPr>
          <p:spPr>
            <a:xfrm>
              <a:off x="10317599" y="4794538"/>
              <a:ext cx="1151589" cy="865883"/>
            </a:xfrm>
            <a:prstGeom prst="hexagon">
              <a:avLst>
                <a:gd name="adj" fmla="val 25000"/>
                <a:gd name="vf" fmla="val 115470"/>
              </a:avLst>
            </a:prstGeom>
            <a:blipFill rotWithShape="1">
              <a:blip r:embed="rId10">
                <a:alphaModFix/>
              </a:blip>
              <a:stretch>
                <a:fillRect l="-17999" r="-17997"/>
              </a:stretch>
            </a:blipFill>
            <a:ln w="25400" cap="flat" cmpd="sng">
              <a:solidFill>
                <a:srgbClr val="C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" name="Google Shape;176;p4"/>
            <p:cNvSpPr/>
            <p:nvPr/>
          </p:nvSpPr>
          <p:spPr>
            <a:xfrm>
              <a:off x="8949764" y="4808520"/>
              <a:ext cx="195995" cy="169213"/>
            </a:xfrm>
            <a:prstGeom prst="hexagon">
              <a:avLst>
                <a:gd name="adj" fmla="val 25000"/>
                <a:gd name="vf" fmla="val 115470"/>
              </a:avLst>
            </a:prstGeom>
            <a:solidFill>
              <a:schemeClr val="lt1"/>
            </a:solidFill>
            <a:ln w="25400" cap="flat" cmpd="sng">
              <a:solidFill>
                <a:srgbClr val="4372C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7" name="Google Shape;177;p4"/>
            <p:cNvSpPr/>
            <p:nvPr/>
          </p:nvSpPr>
          <p:spPr>
            <a:xfrm>
              <a:off x="457776" y="243072"/>
              <a:ext cx="2262667" cy="1669159"/>
            </a:xfrm>
            <a:prstGeom prst="hexagon">
              <a:avLst>
                <a:gd name="adj" fmla="val 25000"/>
                <a:gd name="vf" fmla="val 115470"/>
              </a:avLst>
            </a:prstGeom>
            <a:solidFill>
              <a:srgbClr val="FBE4D4"/>
            </a:solidFill>
            <a:ln w="25400" cap="flat" cmpd="sng">
              <a:solidFill>
                <a:srgbClr val="FBE4D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" name="Google Shape;178;p4"/>
            <p:cNvSpPr txBox="1"/>
            <p:nvPr/>
          </p:nvSpPr>
          <p:spPr>
            <a:xfrm>
              <a:off x="785428" y="484779"/>
              <a:ext cx="1607363" cy="1185745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17775" rIns="0" bIns="17775" anchor="t" anchorCtr="0">
              <a:noAutofit/>
            </a:bodyPr>
            <a:lstStyle/>
            <a:p>
              <a:pPr marL="0" marR="0" lvl="0" indent="0" algn="l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lang="fr-FR" sz="1400" b="1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IEN 1er DEGRES</a:t>
              </a:r>
              <a:endParaRPr/>
            </a:p>
            <a:p>
              <a:pPr marL="114300" marR="0" lvl="1" indent="-114300" algn="l" rtl="0">
                <a:lnSpc>
                  <a:spcPct val="90000"/>
                </a:lnSpc>
                <a:spcBef>
                  <a:spcPts val="49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Char char="•"/>
              </a:pPr>
              <a:r>
                <a:rPr lang="fr-FR" sz="1200" b="1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Julien CORDEIRO </a:t>
              </a:r>
              <a:r>
                <a:rPr lang="fr-FR" sz="12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Circonscription de la Dombes</a:t>
              </a:r>
              <a:endParaRPr/>
            </a:p>
            <a:p>
              <a:pPr marL="114300" marR="0" lvl="1" indent="-114300" algn="l" rtl="0">
                <a:lnSpc>
                  <a:spcPct val="90000"/>
                </a:lnSpc>
                <a:spcBef>
                  <a:spcPts val="18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Char char="•"/>
              </a:pPr>
              <a:r>
                <a:rPr lang="fr-FR" sz="1200" b="1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Sandrine MOREL </a:t>
              </a:r>
              <a:r>
                <a:rPr lang="fr-FR" sz="12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Circonscription</a:t>
              </a:r>
              <a:endParaRPr/>
            </a:p>
          </p:txBody>
        </p:sp>
        <p:sp>
          <p:nvSpPr>
            <p:cNvPr id="179" name="Google Shape;179;p4"/>
            <p:cNvSpPr/>
            <p:nvPr/>
          </p:nvSpPr>
          <p:spPr>
            <a:xfrm>
              <a:off x="10729671" y="1614524"/>
              <a:ext cx="195995" cy="169213"/>
            </a:xfrm>
            <a:prstGeom prst="hexagon">
              <a:avLst>
                <a:gd name="adj" fmla="val 25000"/>
                <a:gd name="vf" fmla="val 115470"/>
              </a:avLst>
            </a:prstGeom>
            <a:solidFill>
              <a:schemeClr val="lt1"/>
            </a:solidFill>
            <a:ln w="25400" cap="flat" cmpd="sng">
              <a:solidFill>
                <a:srgbClr val="4372C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0" name="Google Shape;180;p4"/>
            <p:cNvSpPr/>
            <p:nvPr/>
          </p:nvSpPr>
          <p:spPr>
            <a:xfrm>
              <a:off x="130352" y="5306131"/>
              <a:ext cx="927152" cy="781545"/>
            </a:xfrm>
            <a:prstGeom prst="hexagon">
              <a:avLst>
                <a:gd name="adj" fmla="val 25000"/>
                <a:gd name="vf" fmla="val 115470"/>
              </a:avLst>
            </a:prstGeom>
            <a:blipFill rotWithShape="1">
              <a:blip r:embed="rId11">
                <a:alphaModFix/>
              </a:blip>
              <a:stretch>
                <a:fillRect l="-6998" r="-6999"/>
              </a:stretch>
            </a:blipFill>
            <a:ln w="25400" cap="flat" cmpd="sng">
              <a:solidFill>
                <a:srgbClr val="4372C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1" name="Google Shape;181;p4"/>
            <p:cNvSpPr/>
            <p:nvPr/>
          </p:nvSpPr>
          <p:spPr>
            <a:xfrm>
              <a:off x="9330911" y="1313986"/>
              <a:ext cx="195995" cy="169213"/>
            </a:xfrm>
            <a:prstGeom prst="hexagon">
              <a:avLst>
                <a:gd name="adj" fmla="val 25000"/>
                <a:gd name="vf" fmla="val 115470"/>
              </a:avLst>
            </a:prstGeom>
            <a:solidFill>
              <a:schemeClr val="lt1"/>
            </a:solidFill>
            <a:ln w="25400" cap="flat" cmpd="sng">
              <a:solidFill>
                <a:srgbClr val="4372C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2" name="Google Shape;182;p4"/>
            <p:cNvSpPr/>
            <p:nvPr/>
          </p:nvSpPr>
          <p:spPr>
            <a:xfrm>
              <a:off x="6831772" y="3952040"/>
              <a:ext cx="2540239" cy="2238988"/>
            </a:xfrm>
            <a:prstGeom prst="hexagon">
              <a:avLst>
                <a:gd name="adj" fmla="val 25000"/>
                <a:gd name="vf" fmla="val 115470"/>
              </a:avLst>
            </a:prstGeom>
            <a:solidFill>
              <a:srgbClr val="B3C6E7"/>
            </a:solidFill>
            <a:ln w="25400" cap="flat" cmpd="sng">
              <a:solidFill>
                <a:srgbClr val="B3C6E7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3" name="Google Shape;183;p4"/>
            <p:cNvSpPr txBox="1"/>
            <p:nvPr/>
          </p:nvSpPr>
          <p:spPr>
            <a:xfrm>
              <a:off x="7230041" y="4303078"/>
              <a:ext cx="1743701" cy="1536912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17775" rIns="0" bIns="17775" anchor="t" anchorCtr="0">
              <a:noAutofit/>
            </a:bodyPr>
            <a:lstStyle/>
            <a:p>
              <a:pPr marL="0" marR="0" lvl="0" indent="0" algn="l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lang="fr-FR" sz="1400" b="1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DDF</a:t>
              </a:r>
              <a:endParaRPr/>
            </a:p>
            <a:p>
              <a:pPr marL="114300" marR="0" lvl="1" indent="-114300" algn="l" rtl="0">
                <a:lnSpc>
                  <a:spcPct val="90000"/>
                </a:lnSpc>
                <a:spcBef>
                  <a:spcPts val="49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Char char="•"/>
              </a:pPr>
              <a:r>
                <a:rPr lang="fr-FR" sz="1200" b="1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Arnaud FLANDIN </a:t>
              </a:r>
              <a:r>
                <a:rPr lang="fr-FR" sz="12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STU Béjuit Bron</a:t>
              </a:r>
              <a:endParaRPr/>
            </a:p>
            <a:p>
              <a:pPr marL="114300" marR="0" lvl="1" indent="-114300" algn="l" rtl="0">
                <a:lnSpc>
                  <a:spcPct val="90000"/>
                </a:lnSpc>
                <a:spcBef>
                  <a:spcPts val="18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Char char="•"/>
              </a:pPr>
              <a:r>
                <a:rPr lang="fr-FR" sz="1200" b="1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Didier MOUSSE </a:t>
              </a:r>
              <a:r>
                <a:rPr lang="fr-FR" sz="12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STI Tony Garnier Bron</a:t>
              </a:r>
              <a:endParaRPr/>
            </a:p>
            <a:p>
              <a:pPr marL="114300" marR="0" lvl="1" indent="-114300" algn="l" rtl="0">
                <a:lnSpc>
                  <a:spcPct val="90000"/>
                </a:lnSpc>
                <a:spcBef>
                  <a:spcPts val="18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Char char="•"/>
              </a:pPr>
              <a:r>
                <a:rPr lang="fr-FR" sz="1200" b="1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Alix REMY </a:t>
              </a:r>
              <a:r>
                <a:rPr lang="fr-FR" sz="12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HÔT H.Bouchet Vénissieux</a:t>
              </a:r>
              <a:endParaRPr/>
            </a:p>
            <a:p>
              <a:pPr marL="114300" marR="0" lvl="1" indent="-114300" algn="l" rtl="0">
                <a:lnSpc>
                  <a:spcPct val="90000"/>
                </a:lnSpc>
                <a:spcBef>
                  <a:spcPts val="18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Char char="•"/>
              </a:pPr>
              <a:r>
                <a:rPr lang="fr-FR" sz="1200" b="1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Claude VERPILLAT </a:t>
              </a:r>
              <a:r>
                <a:rPr lang="fr-FR" sz="12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GST M.Curie Villeurbanne</a:t>
              </a:r>
              <a:endParaRPr/>
            </a:p>
          </p:txBody>
        </p:sp>
        <p:sp>
          <p:nvSpPr>
            <p:cNvPr id="184" name="Google Shape;184;p4"/>
            <p:cNvSpPr/>
            <p:nvPr/>
          </p:nvSpPr>
          <p:spPr>
            <a:xfrm>
              <a:off x="669502" y="4937397"/>
              <a:ext cx="195995" cy="169213"/>
            </a:xfrm>
            <a:prstGeom prst="hexagon">
              <a:avLst>
                <a:gd name="adj" fmla="val 25000"/>
                <a:gd name="vf" fmla="val 115470"/>
              </a:avLst>
            </a:prstGeom>
            <a:solidFill>
              <a:schemeClr val="lt1"/>
            </a:solidFill>
            <a:ln w="25400" cap="flat" cmpd="sng">
              <a:solidFill>
                <a:srgbClr val="4372C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5" name="Google Shape;185;p4"/>
            <p:cNvSpPr/>
            <p:nvPr/>
          </p:nvSpPr>
          <p:spPr>
            <a:xfrm>
              <a:off x="3140201" y="5096844"/>
              <a:ext cx="1088171" cy="977398"/>
            </a:xfrm>
            <a:prstGeom prst="hexagon">
              <a:avLst>
                <a:gd name="adj" fmla="val 25000"/>
                <a:gd name="vf" fmla="val 115470"/>
              </a:avLst>
            </a:prstGeom>
            <a:blipFill rotWithShape="1">
              <a:blip r:embed="rId12">
                <a:alphaModFix/>
              </a:blip>
              <a:stretch>
                <a:fillRect l="-25997" r="-25998"/>
              </a:stretch>
            </a:blipFill>
            <a:ln w="25400" cap="flat" cmpd="sng">
              <a:solidFill>
                <a:srgbClr val="4372C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6" name="Google Shape;186;p4"/>
            <p:cNvSpPr/>
            <p:nvPr/>
          </p:nvSpPr>
          <p:spPr>
            <a:xfrm>
              <a:off x="3438609" y="2881238"/>
              <a:ext cx="195995" cy="169213"/>
            </a:xfrm>
            <a:prstGeom prst="hexagon">
              <a:avLst>
                <a:gd name="adj" fmla="val 25000"/>
                <a:gd name="vf" fmla="val 115470"/>
              </a:avLst>
            </a:prstGeom>
            <a:solidFill>
              <a:schemeClr val="lt1"/>
            </a:solidFill>
            <a:ln w="25400" cap="flat" cmpd="sng">
              <a:solidFill>
                <a:srgbClr val="4372C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87" name="Google Shape;187;p4"/>
          <p:cNvSpPr txBox="1"/>
          <p:nvPr/>
        </p:nvSpPr>
        <p:spPr>
          <a:xfrm>
            <a:off x="4335875" y="-152400"/>
            <a:ext cx="3970500" cy="75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lang="fr-FR" sz="2500" b="1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Les m</a:t>
            </a:r>
            <a:r>
              <a:rPr lang="fr-FR" sz="2500" b="1" i="0" u="none" strike="noStrike" cap="non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embres du GRD </a:t>
            </a:r>
            <a:r>
              <a:rPr lang="fr-FR" sz="2500" b="1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SEGPA</a:t>
            </a:r>
            <a:endParaRPr sz="2500" b="1" i="0" u="none" strike="noStrike" cap="none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2" name="Google Shape;192;gb7d71526d5_0_2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49860" y="-12928"/>
            <a:ext cx="1300117" cy="1149398"/>
          </a:xfrm>
          <a:prstGeom prst="rect">
            <a:avLst/>
          </a:prstGeom>
          <a:noFill/>
          <a:ln>
            <a:noFill/>
          </a:ln>
        </p:spPr>
      </p:pic>
      <p:sp>
        <p:nvSpPr>
          <p:cNvPr id="193" name="Google Shape;193;gb7d71526d5_0_21"/>
          <p:cNvSpPr txBox="1">
            <a:spLocks noGrp="1"/>
          </p:cNvSpPr>
          <p:nvPr>
            <p:ph type="ftr" idx="11"/>
          </p:nvPr>
        </p:nvSpPr>
        <p:spPr>
          <a:xfrm>
            <a:off x="1449977" y="276581"/>
            <a:ext cx="5233800" cy="79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r-FR" sz="10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Inspection du second degré - Inspection de l’éducation nationale </a:t>
            </a:r>
            <a:endParaRPr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r-FR" sz="10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Enseignement technique</a:t>
            </a:r>
            <a:endParaRPr/>
          </a:p>
        </p:txBody>
      </p:sp>
      <p:sp>
        <p:nvSpPr>
          <p:cNvPr id="194" name="Google Shape;194;gb7d71526d5_0_21"/>
          <p:cNvSpPr txBox="1">
            <a:spLocks noGrp="1"/>
          </p:cNvSpPr>
          <p:nvPr>
            <p:ph type="title" idx="4294967295"/>
          </p:nvPr>
        </p:nvSpPr>
        <p:spPr>
          <a:xfrm>
            <a:off x="838200" y="1533900"/>
            <a:ext cx="9448800" cy="647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</a:pPr>
            <a:r>
              <a:rPr lang="fr-FR" sz="2800">
                <a:solidFill>
                  <a:srgbClr val="FF0000"/>
                </a:solidFill>
              </a:rPr>
              <a:t>Concourir à un projet d’orientation en voie professionnelle</a:t>
            </a:r>
            <a:endParaRPr sz="2800">
              <a:solidFill>
                <a:srgbClr val="FF0000"/>
              </a:solidFill>
            </a:endParaRPr>
          </a:p>
        </p:txBody>
      </p:sp>
      <p:sp>
        <p:nvSpPr>
          <p:cNvPr id="195" name="Google Shape;195;gb7d71526d5_0_21"/>
          <p:cNvSpPr txBox="1">
            <a:spLocks noGrp="1"/>
          </p:cNvSpPr>
          <p:nvPr>
            <p:ph type="body" idx="4294967295"/>
          </p:nvPr>
        </p:nvSpPr>
        <p:spPr>
          <a:xfrm>
            <a:off x="838200" y="2384925"/>
            <a:ext cx="10263000" cy="381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2800"/>
              <a:buNone/>
            </a:pPr>
            <a:r>
              <a:rPr lang="fr-FR" sz="2100" b="1" dirty="0"/>
              <a:t>Vision partagée des indicateurs d’orientation en SEGPA</a:t>
            </a:r>
            <a:endParaRPr sz="2100" b="1" dirty="0"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2800"/>
              <a:buNone/>
            </a:pPr>
            <a:r>
              <a:rPr lang="fr-FR" sz="2100" b="1" dirty="0"/>
              <a:t>Spécificité des équipes pédagogiques de la SEGPA</a:t>
            </a:r>
            <a:endParaRPr sz="2100" b="1" dirty="0"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2800"/>
              <a:buNone/>
            </a:pPr>
            <a:r>
              <a:rPr lang="fr-FR" sz="2100" b="1" dirty="0"/>
              <a:t>Particularité de la SEGPA dans le parcours de formation</a:t>
            </a:r>
            <a:endParaRPr sz="2100" b="1" dirty="0"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2800"/>
              <a:buNone/>
            </a:pPr>
            <a:r>
              <a:rPr lang="fr-FR" sz="2100" b="1" dirty="0"/>
              <a:t>Encadrement </a:t>
            </a:r>
            <a:r>
              <a:rPr lang="fr-FR" sz="2100" b="1" dirty="0" err="1"/>
              <a:t>multi-dimensionnel</a:t>
            </a:r>
            <a:r>
              <a:rPr lang="fr-FR" sz="2100" b="1" dirty="0"/>
              <a:t> et personnalisé du public EABEP</a:t>
            </a:r>
            <a:endParaRPr sz="2100" b="1" dirty="0"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2800"/>
              <a:buNone/>
            </a:pPr>
            <a:r>
              <a:rPr lang="fr-FR" sz="2100" b="1" dirty="0"/>
              <a:t>Articulation du parcours de formation</a:t>
            </a:r>
            <a:endParaRPr sz="2100" b="1" dirty="0"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2800"/>
              <a:buNone/>
            </a:pPr>
            <a:r>
              <a:rPr lang="fr-FR" sz="2100" b="1" dirty="0"/>
              <a:t>Partage d’informations des actualités des structures et dispositifs</a:t>
            </a:r>
            <a:endParaRPr sz="3100" b="1" dirty="0"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2800"/>
              <a:buNone/>
            </a:pPr>
            <a:r>
              <a:rPr lang="fr-FR" sz="2100" b="1" dirty="0"/>
              <a:t>Mutualisation du partenariat de secteur (entreprises, associations) </a:t>
            </a:r>
            <a:endParaRPr sz="2100" b="1" dirty="0"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2800"/>
              <a:buNone/>
            </a:pPr>
            <a:r>
              <a:rPr lang="fr-FR" sz="2100" b="1" dirty="0"/>
              <a:t>Réseau d’appui pour des parcours de scolarisation fragile</a:t>
            </a:r>
            <a:endParaRPr sz="2100" b="1" dirty="0"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2800"/>
              <a:buNone/>
            </a:pPr>
            <a:endParaRPr dirty="0"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2800"/>
              <a:buNone/>
            </a:pPr>
            <a:endParaRPr dirty="0"/>
          </a:p>
        </p:txBody>
      </p:sp>
      <p:sp>
        <p:nvSpPr>
          <p:cNvPr id="196" name="Google Shape;196;gb7d71526d5_0_21"/>
          <p:cNvSpPr txBox="1"/>
          <p:nvPr/>
        </p:nvSpPr>
        <p:spPr>
          <a:xfrm>
            <a:off x="10287001" y="83714"/>
            <a:ext cx="1739900" cy="11804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Arial"/>
              <a:buNone/>
            </a:pPr>
            <a:r>
              <a:rPr lang="fr-FR" sz="700" b="1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Ordre du jour:</a:t>
            </a:r>
            <a:endParaRPr sz="700" b="1" i="0" u="none" strike="noStrike" cap="non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lang="fr-FR" sz="7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- Composition du GRD</a:t>
            </a:r>
            <a:endParaRPr sz="7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lang="fr-FR" sz="7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- Pourquoi un GRD pluri-catégoriel ?</a:t>
            </a:r>
            <a:endParaRPr sz="7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lang="fr-FR" sz="7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- Axes du projet académique</a:t>
            </a:r>
            <a:endParaRPr sz="7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-FR" sz="7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- Objectifs de travail du GRD</a:t>
            </a:r>
            <a:endParaRPr/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-FR" sz="7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- Echanges </a:t>
            </a:r>
            <a:endParaRPr sz="7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lang="fr-FR" sz="7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- Ateliers</a:t>
            </a:r>
            <a:endParaRPr sz="7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1" name="Google Shape;201;p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49860" y="-12928"/>
            <a:ext cx="1300117" cy="1149398"/>
          </a:xfrm>
          <a:prstGeom prst="rect">
            <a:avLst/>
          </a:prstGeom>
          <a:noFill/>
          <a:ln>
            <a:noFill/>
          </a:ln>
        </p:spPr>
      </p:pic>
      <p:sp>
        <p:nvSpPr>
          <p:cNvPr id="202" name="Google Shape;202;p6"/>
          <p:cNvSpPr txBox="1">
            <a:spLocks noGrp="1"/>
          </p:cNvSpPr>
          <p:nvPr>
            <p:ph type="ftr" idx="11"/>
          </p:nvPr>
        </p:nvSpPr>
        <p:spPr>
          <a:xfrm>
            <a:off x="1449977" y="276581"/>
            <a:ext cx="5233850" cy="7945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r-FR" sz="10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Inspection du second degré - Inspection de l’éducation nationale </a:t>
            </a:r>
            <a:endParaRPr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r-FR" sz="10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Enseignement technique</a:t>
            </a:r>
            <a:endParaRPr/>
          </a:p>
        </p:txBody>
      </p:sp>
      <p:sp>
        <p:nvSpPr>
          <p:cNvPr id="203" name="Google Shape;203;p6"/>
          <p:cNvSpPr/>
          <p:nvPr/>
        </p:nvSpPr>
        <p:spPr>
          <a:xfrm>
            <a:off x="309157" y="2214572"/>
            <a:ext cx="11573700" cy="390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179705" lvl="0" indent="45720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fr-FR" sz="1800" b="0" i="0" u="none" strike="noStrike" cap="none">
                <a:solidFill>
                  <a:srgbClr val="0C0C0C"/>
                </a:solidFill>
                <a:latin typeface="Arial"/>
                <a:ea typeface="Arial"/>
                <a:cs typeface="Arial"/>
                <a:sym typeface="Arial"/>
              </a:rPr>
              <a:t>-  Inscrire les pratiques pédagogiques dans une notion de parcours adapté, progressif vers une qualification et une Insertion.</a:t>
            </a:r>
            <a:endParaRPr sz="2400" b="0" i="0" u="none" strike="noStrike" cap="none">
              <a:solidFill>
                <a:srgbClr val="0C0C0C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179705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lang="fr-FR" sz="800" b="0" i="0" u="none" strike="noStrike" cap="none">
                <a:solidFill>
                  <a:srgbClr val="0C0C0C"/>
                </a:solidFill>
                <a:latin typeface="Arial"/>
                <a:ea typeface="Arial"/>
                <a:cs typeface="Arial"/>
                <a:sym typeface="Arial"/>
              </a:rPr>
              <a:t> </a:t>
            </a:r>
            <a:endParaRPr sz="2400" b="0" i="0" u="none" strike="noStrike" cap="none">
              <a:solidFill>
                <a:srgbClr val="0C0C0C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179705" lvl="0" indent="45720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fr-FR" sz="1800" b="0" i="0" u="none" strike="noStrike" cap="none">
                <a:solidFill>
                  <a:srgbClr val="0C0C0C"/>
                </a:solidFill>
                <a:latin typeface="Arial"/>
                <a:ea typeface="Arial"/>
                <a:cs typeface="Arial"/>
                <a:sym typeface="Arial"/>
              </a:rPr>
              <a:t>-  Accompagner les établissements dans les différentes formes d’inclusions scolaires en collège et d’immersion « massée » en lycée professionnel.</a:t>
            </a:r>
            <a:endParaRPr sz="2400" b="0" i="0" u="none" strike="noStrike" cap="none">
              <a:solidFill>
                <a:srgbClr val="0C0C0C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179705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lang="fr-FR" sz="800" b="0" i="0" u="none" strike="noStrike" cap="none">
                <a:solidFill>
                  <a:srgbClr val="0C0C0C"/>
                </a:solidFill>
                <a:latin typeface="Arial"/>
                <a:ea typeface="Arial"/>
                <a:cs typeface="Arial"/>
                <a:sym typeface="Arial"/>
              </a:rPr>
              <a:t> </a:t>
            </a:r>
            <a:endParaRPr sz="2400" b="0" i="0" u="none" strike="noStrike" cap="none">
              <a:solidFill>
                <a:srgbClr val="0C0C0C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179705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fr-FR" sz="1800" b="0" i="0" u="none" strike="noStrike" cap="none">
                <a:solidFill>
                  <a:srgbClr val="0C0C0C"/>
                </a:solidFill>
                <a:latin typeface="Arial"/>
                <a:ea typeface="Arial"/>
                <a:cs typeface="Arial"/>
                <a:sym typeface="Arial"/>
              </a:rPr>
              <a:t>-  Réaffirmer la nécessité d'une approche progressive des métiers, à travers les découvertes des champs  professionnels complémentaires visant à accompagner l’élève dans son projet de formation et d’orientation </a:t>
            </a:r>
            <a:endParaRPr sz="2400" b="0" i="0" u="none" strike="noStrike" cap="none">
              <a:solidFill>
                <a:srgbClr val="0C0C0C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179705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lang="fr-FR" sz="800" b="0" i="0" u="none" strike="noStrike" cap="none">
                <a:solidFill>
                  <a:srgbClr val="0C0C0C"/>
                </a:solidFill>
                <a:latin typeface="Arial"/>
                <a:ea typeface="Arial"/>
                <a:cs typeface="Arial"/>
                <a:sym typeface="Arial"/>
              </a:rPr>
              <a:t> </a:t>
            </a:r>
            <a:endParaRPr sz="2400" b="0" i="0" u="none" strike="noStrike" cap="none">
              <a:solidFill>
                <a:srgbClr val="0C0C0C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179705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fr-FR" sz="1800" b="0" i="0" u="none" strike="noStrike" cap="none">
                <a:solidFill>
                  <a:srgbClr val="0C0C0C"/>
                </a:solidFill>
                <a:latin typeface="Arial"/>
                <a:ea typeface="Arial"/>
                <a:cs typeface="Arial"/>
                <a:sym typeface="Arial"/>
              </a:rPr>
              <a:t>- Renforcer la mise en réseau et développer la liaison avec les lycées professionnels ou CFA pour ouvrir la découverte professionnelle à un ensemble plus vaste de champs professionnels </a:t>
            </a:r>
            <a:endParaRPr sz="2400" b="0" i="0" u="none" strike="noStrike" cap="none">
              <a:solidFill>
                <a:srgbClr val="0C0C0C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179705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lang="fr-FR" sz="800" b="0" i="0" u="none" strike="noStrike" cap="none">
                <a:solidFill>
                  <a:srgbClr val="0C0C0C"/>
                </a:solidFill>
                <a:latin typeface="Arial"/>
                <a:ea typeface="Arial"/>
                <a:cs typeface="Arial"/>
                <a:sym typeface="Arial"/>
              </a:rPr>
              <a:t> </a:t>
            </a:r>
            <a:endParaRPr sz="2400" b="0" i="0" u="none" strike="noStrike" cap="none">
              <a:solidFill>
                <a:srgbClr val="0C0C0C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4" name="Google Shape;204;p6"/>
          <p:cNvSpPr/>
          <p:nvPr/>
        </p:nvSpPr>
        <p:spPr>
          <a:xfrm>
            <a:off x="573960" y="1544191"/>
            <a:ext cx="85401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fr-FR" sz="2000" b="1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Un projet académique précisant de grandes orientations  </a:t>
            </a:r>
            <a:endParaRPr sz="2000" b="0" i="0" u="none" strike="noStrike" cap="none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5" name="Google Shape;205;p6"/>
          <p:cNvSpPr txBox="1"/>
          <p:nvPr/>
        </p:nvSpPr>
        <p:spPr>
          <a:xfrm>
            <a:off x="10403477" y="83651"/>
            <a:ext cx="1623423" cy="11804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Arial"/>
              <a:buNone/>
            </a:pPr>
            <a:r>
              <a:rPr lang="fr-FR" sz="700" b="1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Ordre du jour:</a:t>
            </a:r>
            <a:endParaRPr sz="700" b="1" i="0" u="none" strike="noStrike" cap="non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lang="fr-FR" sz="7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- Composition du GRD</a:t>
            </a:r>
            <a:endParaRPr sz="7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lang="fr-FR" sz="7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- Pourquoi un GRD pluri-catégoriel ?</a:t>
            </a:r>
            <a:endParaRPr sz="7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lang="fr-FR" sz="7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- </a:t>
            </a:r>
            <a:r>
              <a:rPr lang="fr-FR" sz="7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Axes du projet académique</a:t>
            </a:r>
            <a:endParaRPr sz="7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-FR" sz="7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- Objectifs de travail du GRD</a:t>
            </a:r>
            <a:endParaRPr/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-FR" sz="7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- Echanges </a:t>
            </a:r>
            <a:endParaRPr sz="7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lang="fr-FR" sz="7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- Ateliers</a:t>
            </a:r>
            <a:endParaRPr sz="7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0" name="Google Shape;210;gb7d71526d5_0_1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49860" y="-12928"/>
            <a:ext cx="1300117" cy="1149398"/>
          </a:xfrm>
          <a:prstGeom prst="rect">
            <a:avLst/>
          </a:prstGeom>
          <a:noFill/>
          <a:ln>
            <a:noFill/>
          </a:ln>
        </p:spPr>
      </p:pic>
      <p:sp>
        <p:nvSpPr>
          <p:cNvPr id="211" name="Google Shape;211;gb7d71526d5_0_13"/>
          <p:cNvSpPr txBox="1">
            <a:spLocks noGrp="1"/>
          </p:cNvSpPr>
          <p:nvPr>
            <p:ph type="ftr" idx="11"/>
          </p:nvPr>
        </p:nvSpPr>
        <p:spPr>
          <a:xfrm>
            <a:off x="1449977" y="276581"/>
            <a:ext cx="5233800" cy="79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r-FR" sz="10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Inspection du second degré - Inspection de l’éducation nationale </a:t>
            </a:r>
            <a:endParaRPr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r-FR" sz="10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Enseignement technique</a:t>
            </a:r>
            <a:endParaRPr/>
          </a:p>
        </p:txBody>
      </p:sp>
      <p:sp>
        <p:nvSpPr>
          <p:cNvPr id="212" name="Google Shape;212;gb7d71526d5_0_13"/>
          <p:cNvSpPr/>
          <p:nvPr/>
        </p:nvSpPr>
        <p:spPr>
          <a:xfrm>
            <a:off x="573960" y="1399604"/>
            <a:ext cx="85401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fr-FR" sz="3100" b="1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Les objectifs de travail du GRD de ce jour</a:t>
            </a:r>
            <a:endParaRPr sz="3100" b="0" i="0" u="none" strike="noStrike" cap="none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3" name="Google Shape;213;gb7d71526d5_0_13"/>
          <p:cNvSpPr/>
          <p:nvPr/>
        </p:nvSpPr>
        <p:spPr>
          <a:xfrm>
            <a:off x="104775" y="1823325"/>
            <a:ext cx="11325300" cy="45242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179705" lvl="0" indent="45720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1" i="1" u="none" strike="noStrike" cap="none" dirty="0">
              <a:solidFill>
                <a:srgbClr val="0C0C0C"/>
              </a:solidFill>
            </a:endParaRPr>
          </a:p>
          <a:p>
            <a:pPr marL="0" marR="179705" lvl="0" indent="45720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fr-FR" sz="2400" b="1" i="1" u="none" strike="noStrike" cap="none" dirty="0">
                <a:solidFill>
                  <a:srgbClr val="0C0C0C"/>
                </a:solidFill>
              </a:rPr>
              <a:t>Partager </a:t>
            </a:r>
            <a:r>
              <a:rPr lang="fr-FR" sz="2400" b="1" i="1" dirty="0">
                <a:solidFill>
                  <a:srgbClr val="0C0C0C"/>
                </a:solidFill>
              </a:rPr>
              <a:t>nos </a:t>
            </a:r>
            <a:r>
              <a:rPr lang="fr-FR" sz="2400" b="1" i="1" u="none" strike="noStrike" cap="none" dirty="0">
                <a:solidFill>
                  <a:srgbClr val="0C0C0C"/>
                </a:solidFill>
              </a:rPr>
              <a:t>expertises et analyses</a:t>
            </a:r>
            <a:r>
              <a:rPr lang="fr-FR" sz="2400" b="1" i="1" dirty="0">
                <a:solidFill>
                  <a:srgbClr val="0C0C0C"/>
                </a:solidFill>
              </a:rPr>
              <a:t> à partir de</a:t>
            </a:r>
            <a:r>
              <a:rPr lang="fr-FR" sz="2400" b="1" i="1" u="none" strike="noStrike" cap="none" dirty="0">
                <a:solidFill>
                  <a:srgbClr val="0C0C0C"/>
                </a:solidFill>
              </a:rPr>
              <a:t> </a:t>
            </a:r>
            <a:r>
              <a:rPr lang="fr-FR" sz="2400" b="1" i="1" dirty="0">
                <a:solidFill>
                  <a:srgbClr val="0C0C0C"/>
                </a:solidFill>
              </a:rPr>
              <a:t>nos </a:t>
            </a:r>
            <a:r>
              <a:rPr lang="fr-FR" sz="2400" b="1" i="1" u="none" strike="noStrike" cap="none" dirty="0">
                <a:solidFill>
                  <a:srgbClr val="0C0C0C"/>
                </a:solidFill>
              </a:rPr>
              <a:t>champs de compétences </a:t>
            </a:r>
            <a:r>
              <a:rPr lang="fr-FR" sz="2400" b="1" i="1" dirty="0">
                <a:solidFill>
                  <a:srgbClr val="0C0C0C"/>
                </a:solidFill>
              </a:rPr>
              <a:t>respectifs.</a:t>
            </a:r>
            <a:endParaRPr sz="2400" b="1" i="1" dirty="0">
              <a:solidFill>
                <a:srgbClr val="0C0C0C"/>
              </a:solidFill>
            </a:endParaRPr>
          </a:p>
          <a:p>
            <a:pPr marL="0" marR="179705" lvl="0" indent="45720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2400" b="1" i="1" dirty="0">
              <a:solidFill>
                <a:srgbClr val="0C0C0C"/>
              </a:solidFill>
            </a:endParaRPr>
          </a:p>
          <a:p>
            <a:pPr marL="0" marR="179705" lvl="0" indent="45720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2400" b="0" i="0" u="none" strike="noStrike" cap="none" dirty="0">
              <a:solidFill>
                <a:srgbClr val="0C0C0C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179705" lvl="0" indent="-38100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C0C0C"/>
              </a:buClr>
              <a:buSzPts val="2400"/>
              <a:buFont typeface="Arial"/>
              <a:buChar char="-"/>
            </a:pPr>
            <a:r>
              <a:rPr lang="fr-FR" sz="2400" b="0" i="0" u="none" strike="noStrike" cap="none" dirty="0">
                <a:solidFill>
                  <a:srgbClr val="0C0C0C"/>
                </a:solidFill>
                <a:latin typeface="Arial"/>
                <a:ea typeface="Arial"/>
                <a:cs typeface="Arial"/>
                <a:sym typeface="Arial"/>
              </a:rPr>
              <a:t>sur les questions d’orientations en dispositifs adaptés et de suivi d’orientation professionnelle</a:t>
            </a:r>
            <a:endParaRPr sz="2400" dirty="0"/>
          </a:p>
          <a:p>
            <a:pPr marL="0" marR="179705" lvl="0" indent="45720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2400" b="0" i="0" u="none" strike="noStrike" cap="none" dirty="0">
              <a:solidFill>
                <a:srgbClr val="0C0C0C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179705" lvl="0" indent="-38100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C0C0C"/>
              </a:buClr>
              <a:buSzPts val="2400"/>
              <a:buChar char="-"/>
            </a:pPr>
            <a:r>
              <a:rPr lang="fr-FR" sz="2400" b="0" i="0" u="none" strike="noStrike" cap="none" dirty="0">
                <a:solidFill>
                  <a:srgbClr val="0C0C0C"/>
                </a:solidFill>
                <a:latin typeface="Arial"/>
                <a:ea typeface="Arial"/>
                <a:cs typeface="Arial"/>
                <a:sym typeface="Arial"/>
              </a:rPr>
              <a:t>sur les dispositifs </a:t>
            </a:r>
            <a:r>
              <a:rPr lang="fr-FR" sz="2400" dirty="0">
                <a:solidFill>
                  <a:srgbClr val="0C0C0C"/>
                </a:solidFill>
              </a:rPr>
              <a:t>pédagogiques</a:t>
            </a:r>
            <a:r>
              <a:rPr lang="fr-FR" sz="2400" b="0" i="0" u="none" strike="noStrike" cap="none" dirty="0">
                <a:solidFill>
                  <a:srgbClr val="0C0C0C"/>
                </a:solidFill>
                <a:latin typeface="Arial"/>
                <a:ea typeface="Arial"/>
                <a:cs typeface="Arial"/>
                <a:sym typeface="Arial"/>
              </a:rPr>
              <a:t> d’inclusion et d’immersion dans le secondaire visant à </a:t>
            </a:r>
            <a:r>
              <a:rPr lang="fr-FR" sz="2400" dirty="0">
                <a:solidFill>
                  <a:srgbClr val="0C0C0C"/>
                </a:solidFill>
              </a:rPr>
              <a:t>sécuriser</a:t>
            </a:r>
            <a:r>
              <a:rPr lang="fr-FR" sz="2400" b="0" i="0" u="none" strike="noStrike" cap="none" dirty="0">
                <a:solidFill>
                  <a:srgbClr val="0C0C0C"/>
                </a:solidFill>
                <a:latin typeface="Arial"/>
                <a:ea typeface="Arial"/>
                <a:cs typeface="Arial"/>
                <a:sym typeface="Arial"/>
              </a:rPr>
              <a:t> le parcours de formation de l</a:t>
            </a:r>
            <a:r>
              <a:rPr lang="fr-FR" sz="2400" dirty="0">
                <a:solidFill>
                  <a:srgbClr val="0C0C0C"/>
                </a:solidFill>
              </a:rPr>
              <a:t>’élève.</a:t>
            </a:r>
            <a:endParaRPr sz="2400" b="0" i="0" u="none" strike="noStrike" cap="none" dirty="0">
              <a:solidFill>
                <a:srgbClr val="0C0C0C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179705" lvl="0" indent="45720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rgbClr val="0C0C0C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179705" lvl="0" indent="45720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rgbClr val="0C0C0C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179705" lvl="0" indent="45720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rgbClr val="0C0C0C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4" name="Google Shape;214;gb7d71526d5_0_13"/>
          <p:cNvSpPr txBox="1"/>
          <p:nvPr/>
        </p:nvSpPr>
        <p:spPr>
          <a:xfrm>
            <a:off x="10390777" y="83714"/>
            <a:ext cx="1623423" cy="11804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Arial"/>
              <a:buNone/>
            </a:pPr>
            <a:r>
              <a:rPr lang="fr-FR" sz="700" b="1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Ordre du jour:</a:t>
            </a:r>
            <a:endParaRPr sz="700" b="1" i="0" u="none" strike="noStrike" cap="non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lang="fr-FR" sz="7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- Composition du GRD</a:t>
            </a:r>
            <a:endParaRPr sz="7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lang="fr-FR" sz="7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- Pourquoi un GRD pluri-catégoriel ?</a:t>
            </a:r>
            <a:endParaRPr sz="7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lang="fr-FR" sz="7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- Axes du projet académique</a:t>
            </a:r>
            <a:endParaRPr sz="7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-FR" sz="7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- </a:t>
            </a:r>
            <a:r>
              <a:rPr lang="fr-FR" sz="7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Objectifs de travail du GRD</a:t>
            </a:r>
            <a:endParaRPr/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-FR" sz="7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- Echanges </a:t>
            </a:r>
            <a:endParaRPr sz="7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lang="fr-FR" sz="7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- Ateliers</a:t>
            </a:r>
            <a:endParaRPr sz="7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15" name="Google Shape;215;gb7d71526d5_0_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9773475" y="5136700"/>
            <a:ext cx="2240725" cy="17213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" name="Google Shape;220;gb7d71526d5_0_32"/>
          <p:cNvSpPr/>
          <p:nvPr/>
        </p:nvSpPr>
        <p:spPr>
          <a:xfrm>
            <a:off x="954960" y="834888"/>
            <a:ext cx="3680540" cy="4291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fr-FR" sz="2400" b="1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Vous avez la parole …</a:t>
            </a:r>
            <a:endParaRPr sz="2400" b="0" i="0" u="none" strike="noStrike" cap="none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1" name="Google Shape;221;gb7d71526d5_0_32"/>
          <p:cNvSpPr txBox="1"/>
          <p:nvPr/>
        </p:nvSpPr>
        <p:spPr>
          <a:xfrm>
            <a:off x="10403477" y="83651"/>
            <a:ext cx="1623423" cy="11804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Arial"/>
              <a:buNone/>
            </a:pPr>
            <a:r>
              <a:rPr lang="fr-FR" sz="700" b="1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Ordre du jour:</a:t>
            </a:r>
            <a:endParaRPr sz="700" b="1" i="0" u="none" strike="noStrike" cap="non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lang="fr-FR" sz="7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- Composition du GRD</a:t>
            </a:r>
            <a:endParaRPr sz="7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lang="fr-FR" sz="7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- Pourquoi un GRD pluri-catégoriel ?</a:t>
            </a:r>
            <a:endParaRPr sz="7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lang="fr-FR" sz="7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- Axes du projet académique</a:t>
            </a:r>
            <a:endParaRPr sz="7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-FR" sz="7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- Objectifs de travail du GRD</a:t>
            </a:r>
            <a:endParaRPr/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-FR" sz="7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- </a:t>
            </a:r>
            <a:r>
              <a:rPr lang="fr-FR" sz="7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Echanges</a:t>
            </a:r>
            <a:r>
              <a:rPr lang="fr-FR" sz="7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 sz="7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lang="fr-FR" sz="7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- Ateliers</a:t>
            </a:r>
            <a:endParaRPr sz="7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22" name="Google Shape;222;gb7d71526d5_0_32" descr="Vous avez la parole ! - L'espace-Temps Bordeaux - By Night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246811" y="1264084"/>
            <a:ext cx="6879771" cy="515982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1074</Words>
  <Application>Microsoft Office PowerPoint</Application>
  <PresentationFormat>Grand écran</PresentationFormat>
  <Paragraphs>203</Paragraphs>
  <Slides>11</Slides>
  <Notes>11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11</vt:i4>
      </vt:variant>
    </vt:vector>
  </HeadingPairs>
  <TitlesOfParts>
    <vt:vector size="14" baseType="lpstr">
      <vt:lpstr>Arial</vt:lpstr>
      <vt:lpstr>Calibri</vt:lpstr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Concourir à un projet d’orientation en voie professionnelle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Microsoft Office User</dc:creator>
  <cp:lastModifiedBy>nicolas MINAIRE</cp:lastModifiedBy>
  <cp:revision>10</cp:revision>
  <dcterms:created xsi:type="dcterms:W3CDTF">2021-01-06T19:17:01Z</dcterms:created>
  <dcterms:modified xsi:type="dcterms:W3CDTF">2023-02-27T16:36:21Z</dcterms:modified>
</cp:coreProperties>
</file>